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1342" r:id="rId2"/>
    <p:sldId id="1311" r:id="rId3"/>
    <p:sldId id="1171" r:id="rId4"/>
    <p:sldId id="1172" r:id="rId5"/>
    <p:sldId id="1312" r:id="rId6"/>
    <p:sldId id="1313" r:id="rId7"/>
    <p:sldId id="1314" r:id="rId8"/>
    <p:sldId id="937" r:id="rId9"/>
    <p:sldId id="944" r:id="rId10"/>
    <p:sldId id="624" r:id="rId11"/>
    <p:sldId id="1315" r:id="rId12"/>
    <p:sldId id="1330" r:id="rId13"/>
    <p:sldId id="1316" r:id="rId14"/>
    <p:sldId id="966" r:id="rId15"/>
    <p:sldId id="703" r:id="rId16"/>
    <p:sldId id="1317" r:id="rId17"/>
    <p:sldId id="1236" r:id="rId18"/>
    <p:sldId id="1343" r:id="rId19"/>
    <p:sldId id="1331" r:id="rId20"/>
    <p:sldId id="1064" r:id="rId21"/>
    <p:sldId id="1213" r:id="rId22"/>
    <p:sldId id="1223" r:id="rId23"/>
    <p:sldId id="1464" r:id="rId24"/>
    <p:sldId id="1190" r:id="rId25"/>
    <p:sldId id="1318" r:id="rId26"/>
    <p:sldId id="1051" r:id="rId27"/>
    <p:sldId id="1052" r:id="rId28"/>
    <p:sldId id="1053" r:id="rId29"/>
    <p:sldId id="1054" r:id="rId30"/>
    <p:sldId id="1055" r:id="rId31"/>
    <p:sldId id="1217" r:id="rId32"/>
    <p:sldId id="256" r:id="rId33"/>
    <p:sldId id="264" r:id="rId34"/>
    <p:sldId id="265" r:id="rId35"/>
    <p:sldId id="266" r:id="rId36"/>
    <p:sldId id="267" r:id="rId37"/>
    <p:sldId id="1332" r:id="rId38"/>
    <p:sldId id="1193" r:id="rId39"/>
    <p:sldId id="1059" r:id="rId40"/>
    <p:sldId id="1341" r:id="rId41"/>
    <p:sldId id="1284" r:id="rId42"/>
    <p:sldId id="1334" r:id="rId43"/>
    <p:sldId id="1076" r:id="rId44"/>
    <p:sldId id="1192" r:id="rId45"/>
    <p:sldId id="1333" r:id="rId46"/>
    <p:sldId id="991" r:id="rId47"/>
    <p:sldId id="992" r:id="rId48"/>
    <p:sldId id="995" r:id="rId49"/>
    <p:sldId id="1289" r:id="rId50"/>
    <p:sldId id="1285" r:id="rId51"/>
    <p:sldId id="1250" r:id="rId52"/>
    <p:sldId id="1286" r:id="rId53"/>
    <p:sldId id="1290" r:id="rId54"/>
    <p:sldId id="1248" r:id="rId55"/>
    <p:sldId id="1291" r:id="rId56"/>
    <p:sldId id="1297" r:id="rId57"/>
    <p:sldId id="1301" r:id="rId58"/>
    <p:sldId id="1298" r:id="rId59"/>
    <p:sldId id="1283" r:id="rId60"/>
    <p:sldId id="1458" r:id="rId61"/>
    <p:sldId id="1279" r:id="rId62"/>
    <p:sldId id="1336" r:id="rId63"/>
    <p:sldId id="1187" r:id="rId64"/>
    <p:sldId id="1293" r:id="rId65"/>
    <p:sldId id="1300" r:id="rId66"/>
    <p:sldId id="1246" r:id="rId67"/>
    <p:sldId id="1303" r:id="rId68"/>
    <p:sldId id="1304" r:id="rId69"/>
    <p:sldId id="1491" r:id="rId70"/>
    <p:sldId id="1492" r:id="rId7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001A"/>
    <a:srgbClr val="FF0080"/>
    <a:srgbClr val="945E18"/>
    <a:srgbClr val="D987A2"/>
    <a:srgbClr val="BA0101"/>
    <a:srgbClr val="D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6" autoAdjust="0"/>
    <p:restoredTop sz="92153"/>
  </p:normalViewPr>
  <p:slideViewPr>
    <p:cSldViewPr snapToObjects="1">
      <p:cViewPr varScale="1">
        <p:scale>
          <a:sx n="86" d="100"/>
          <a:sy n="86" d="100"/>
        </p:scale>
        <p:origin x="1096"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8886BB94-C483-8144-929A-06554F58241B}" type="datetime1">
              <a:rPr lang="en-US"/>
              <a:pPr>
                <a:defRPr/>
              </a:pPr>
              <a:t>8/19/20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6E5D3EAE-05EA-9F4D-9925-54166346B777}" type="slidenum">
              <a:rPr lang="en-US"/>
              <a:pPr>
                <a:defRPr/>
              </a:pPr>
              <a:t>‹#›</a:t>
            </a:fld>
            <a:endParaRPr lang="en-US"/>
          </a:p>
        </p:txBody>
      </p:sp>
    </p:spTree>
    <p:extLst>
      <p:ext uri="{BB962C8B-B14F-4D97-AF65-F5344CB8AC3E}">
        <p14:creationId xmlns:p14="http://schemas.microsoft.com/office/powerpoint/2010/main" val="147392912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2</a:t>
            </a:fld>
            <a:endParaRPr lang="en-US" sz="1200"/>
          </a:p>
        </p:txBody>
      </p:sp>
    </p:spTree>
    <p:extLst>
      <p:ext uri="{BB962C8B-B14F-4D97-AF65-F5344CB8AC3E}">
        <p14:creationId xmlns:p14="http://schemas.microsoft.com/office/powerpoint/2010/main" val="175338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11</a:t>
            </a:fld>
            <a:endParaRPr lang="en-US" sz="1200"/>
          </a:p>
        </p:txBody>
      </p:sp>
    </p:spTree>
    <p:extLst>
      <p:ext uri="{BB962C8B-B14F-4D97-AF65-F5344CB8AC3E}">
        <p14:creationId xmlns:p14="http://schemas.microsoft.com/office/powerpoint/2010/main" val="347853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12</a:t>
            </a:fld>
            <a:endParaRPr lang="en-US" sz="1200"/>
          </a:p>
        </p:txBody>
      </p:sp>
    </p:spTree>
    <p:extLst>
      <p:ext uri="{BB962C8B-B14F-4D97-AF65-F5344CB8AC3E}">
        <p14:creationId xmlns:p14="http://schemas.microsoft.com/office/powerpoint/2010/main" val="190651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Focus on how connectivity shapes dynamics – constant external</a:t>
            </a:r>
            <a:r>
              <a:rPr lang="en-US" baseline="0" dirty="0">
                <a:latin typeface="Calibri" charset="0"/>
                <a:ea typeface="ＭＳ Ｐゴシック" charset="0"/>
                <a:cs typeface="ＭＳ Ｐゴシック" charset="0"/>
              </a:rPr>
              <a:t> drive to see how dynamics are shaped by the internal connectivity alone</a:t>
            </a:r>
            <a:endParaRPr lang="en-US" dirty="0">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13</a:t>
            </a:fld>
            <a:endParaRPr lang="en-US" sz="1200"/>
          </a:p>
        </p:txBody>
      </p:sp>
    </p:spTree>
    <p:extLst>
      <p:ext uri="{BB962C8B-B14F-4D97-AF65-F5344CB8AC3E}">
        <p14:creationId xmlns:p14="http://schemas.microsoft.com/office/powerpoint/2010/main" val="1744534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Focus on how connectivity shapes dynamics – constant external</a:t>
            </a:r>
            <a:r>
              <a:rPr lang="en-US" baseline="0" dirty="0">
                <a:latin typeface="Calibri" charset="0"/>
                <a:ea typeface="ＭＳ Ｐゴシック" charset="0"/>
                <a:cs typeface="ＭＳ Ｐゴシック" charset="0"/>
              </a:rPr>
              <a:t> drive to see how dynamics are shaped by the internal connectivity alone</a:t>
            </a:r>
            <a:endParaRPr lang="en-US" dirty="0">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14</a:t>
            </a:fld>
            <a:endParaRPr lang="en-US" sz="1200"/>
          </a:p>
        </p:txBody>
      </p:sp>
    </p:spTree>
    <p:extLst>
      <p:ext uri="{BB962C8B-B14F-4D97-AF65-F5344CB8AC3E}">
        <p14:creationId xmlns:p14="http://schemas.microsoft.com/office/powerpoint/2010/main" val="1376588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15</a:t>
            </a:fld>
            <a:endParaRPr lang="en-US" sz="1200"/>
          </a:p>
        </p:txBody>
      </p:sp>
    </p:spTree>
    <p:extLst>
      <p:ext uri="{BB962C8B-B14F-4D97-AF65-F5344CB8AC3E}">
        <p14:creationId xmlns:p14="http://schemas.microsoft.com/office/powerpoint/2010/main" val="823280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16</a:t>
            </a:fld>
            <a:endParaRPr lang="en-US" sz="1200"/>
          </a:p>
        </p:txBody>
      </p:sp>
    </p:spTree>
    <p:extLst>
      <p:ext uri="{BB962C8B-B14F-4D97-AF65-F5344CB8AC3E}">
        <p14:creationId xmlns:p14="http://schemas.microsoft.com/office/powerpoint/2010/main" val="339493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17</a:t>
            </a:fld>
            <a:endParaRPr lang="en-US" sz="1200"/>
          </a:p>
        </p:txBody>
      </p:sp>
    </p:spTree>
    <p:extLst>
      <p:ext uri="{BB962C8B-B14F-4D97-AF65-F5344CB8AC3E}">
        <p14:creationId xmlns:p14="http://schemas.microsoft.com/office/powerpoint/2010/main" val="2692637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18</a:t>
            </a:fld>
            <a:endParaRPr lang="en-US" sz="1200"/>
          </a:p>
        </p:txBody>
      </p:sp>
    </p:spTree>
    <p:extLst>
      <p:ext uri="{BB962C8B-B14F-4D97-AF65-F5344CB8AC3E}">
        <p14:creationId xmlns:p14="http://schemas.microsoft.com/office/powerpoint/2010/main" val="3669821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19</a:t>
            </a:fld>
            <a:endParaRPr lang="en-US" sz="1200"/>
          </a:p>
        </p:txBody>
      </p:sp>
    </p:spTree>
    <p:extLst>
      <p:ext uri="{BB962C8B-B14F-4D97-AF65-F5344CB8AC3E}">
        <p14:creationId xmlns:p14="http://schemas.microsoft.com/office/powerpoint/2010/main" val="1160428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Focus on how connectivity shapes dynamics – constant external</a:t>
            </a:r>
            <a:r>
              <a:rPr lang="en-US" baseline="0" dirty="0">
                <a:latin typeface="Calibri" charset="0"/>
                <a:ea typeface="ＭＳ Ｐゴシック" charset="0"/>
                <a:cs typeface="ＭＳ Ｐゴシック" charset="0"/>
              </a:rPr>
              <a:t> drive to see how dynamics are shaped by the internal connectivity alone</a:t>
            </a:r>
            <a:endParaRPr lang="en-US" dirty="0">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20</a:t>
            </a:fld>
            <a:endParaRPr lang="en-US" sz="1200"/>
          </a:p>
        </p:txBody>
      </p:sp>
    </p:spTree>
    <p:extLst>
      <p:ext uri="{BB962C8B-B14F-4D97-AF65-F5344CB8AC3E}">
        <p14:creationId xmlns:p14="http://schemas.microsoft.com/office/powerpoint/2010/main" val="484688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63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17ACEC-A955-D94F-9E88-EFD10E7FF77B}" type="slidenum">
              <a:rPr lang="en-US" sz="1200"/>
              <a:pPr eaLnBrk="1" hangingPunct="1"/>
              <a:t>3</a:t>
            </a:fld>
            <a:endParaRPr lang="en-US" sz="1200"/>
          </a:p>
        </p:txBody>
      </p:sp>
    </p:spTree>
    <p:extLst>
      <p:ext uri="{BB962C8B-B14F-4D97-AF65-F5344CB8AC3E}">
        <p14:creationId xmlns:p14="http://schemas.microsoft.com/office/powerpoint/2010/main" val="3409045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Focus on how connectivity shapes dynamics – constant external</a:t>
            </a:r>
            <a:r>
              <a:rPr lang="en-US" baseline="0" dirty="0">
                <a:latin typeface="Calibri" charset="0"/>
                <a:ea typeface="ＭＳ Ｐゴシック" charset="0"/>
                <a:cs typeface="ＭＳ Ｐゴシック" charset="0"/>
              </a:rPr>
              <a:t> drive to see how dynamics are shaped by the internal connectivity alone</a:t>
            </a:r>
            <a:endParaRPr lang="en-US" dirty="0">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21</a:t>
            </a:fld>
            <a:endParaRPr lang="en-US" sz="1200"/>
          </a:p>
        </p:txBody>
      </p:sp>
    </p:spTree>
    <p:extLst>
      <p:ext uri="{BB962C8B-B14F-4D97-AF65-F5344CB8AC3E}">
        <p14:creationId xmlns:p14="http://schemas.microsoft.com/office/powerpoint/2010/main" val="3410267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One way we might attack this problem is by looking for different motifs within a network that we expect to have a corresponding attractor. </a:t>
            </a: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22</a:t>
            </a:fld>
            <a:endParaRPr lang="en-US" sz="1200"/>
          </a:p>
        </p:txBody>
      </p:sp>
    </p:spTree>
    <p:extLst>
      <p:ext uri="{BB962C8B-B14F-4D97-AF65-F5344CB8AC3E}">
        <p14:creationId xmlns:p14="http://schemas.microsoft.com/office/powerpoint/2010/main" val="1341625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One way we might attack this problem is by looking for different motifs within a network that we expect to have a corresponding attractor. </a:t>
            </a: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23</a:t>
            </a:fld>
            <a:endParaRPr lang="en-US" sz="1200"/>
          </a:p>
        </p:txBody>
      </p:sp>
    </p:spTree>
    <p:extLst>
      <p:ext uri="{BB962C8B-B14F-4D97-AF65-F5344CB8AC3E}">
        <p14:creationId xmlns:p14="http://schemas.microsoft.com/office/powerpoint/2010/main" val="442205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24</a:t>
            </a:fld>
            <a:endParaRPr lang="en-US" sz="1200"/>
          </a:p>
        </p:txBody>
      </p:sp>
    </p:spTree>
    <p:extLst>
      <p:ext uri="{BB962C8B-B14F-4D97-AF65-F5344CB8AC3E}">
        <p14:creationId xmlns:p14="http://schemas.microsoft.com/office/powerpoint/2010/main" val="2031516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25</a:t>
            </a:fld>
            <a:endParaRPr lang="en-US" sz="1200"/>
          </a:p>
        </p:txBody>
      </p:sp>
    </p:spTree>
    <p:extLst>
      <p:ext uri="{BB962C8B-B14F-4D97-AF65-F5344CB8AC3E}">
        <p14:creationId xmlns:p14="http://schemas.microsoft.com/office/powerpoint/2010/main" val="1992934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26</a:t>
            </a:fld>
            <a:endParaRPr lang="en-US" sz="1200"/>
          </a:p>
        </p:txBody>
      </p:sp>
    </p:spTree>
    <p:extLst>
      <p:ext uri="{BB962C8B-B14F-4D97-AF65-F5344CB8AC3E}">
        <p14:creationId xmlns:p14="http://schemas.microsoft.com/office/powerpoint/2010/main" val="20621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27</a:t>
            </a:fld>
            <a:endParaRPr lang="en-US" sz="1200"/>
          </a:p>
        </p:txBody>
      </p:sp>
    </p:spTree>
    <p:extLst>
      <p:ext uri="{BB962C8B-B14F-4D97-AF65-F5344CB8AC3E}">
        <p14:creationId xmlns:p14="http://schemas.microsoft.com/office/powerpoint/2010/main" val="2922757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28</a:t>
            </a:fld>
            <a:endParaRPr lang="en-US" sz="1200"/>
          </a:p>
        </p:txBody>
      </p:sp>
    </p:spTree>
    <p:extLst>
      <p:ext uri="{BB962C8B-B14F-4D97-AF65-F5344CB8AC3E}">
        <p14:creationId xmlns:p14="http://schemas.microsoft.com/office/powerpoint/2010/main" val="3795606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29</a:t>
            </a:fld>
            <a:endParaRPr lang="en-US" sz="1200"/>
          </a:p>
        </p:txBody>
      </p:sp>
    </p:spTree>
    <p:extLst>
      <p:ext uri="{BB962C8B-B14F-4D97-AF65-F5344CB8AC3E}">
        <p14:creationId xmlns:p14="http://schemas.microsoft.com/office/powerpoint/2010/main" val="902154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30</a:t>
            </a:fld>
            <a:endParaRPr lang="en-US" sz="1200"/>
          </a:p>
        </p:txBody>
      </p:sp>
    </p:spTree>
    <p:extLst>
      <p:ext uri="{BB962C8B-B14F-4D97-AF65-F5344CB8AC3E}">
        <p14:creationId xmlns:p14="http://schemas.microsoft.com/office/powerpoint/2010/main" val="1973820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place fields: $U_1,\ldots, U_n \subset \mathbb{R}^d$</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EE2E28-5D0B-0F40-8B90-155E3EF000EF}" type="slidenum">
              <a:rPr lang="en-US" sz="1200"/>
              <a:pPr eaLnBrk="1" hangingPunct="1"/>
              <a:t>4</a:t>
            </a:fld>
            <a:endParaRPr lang="en-US" sz="1200"/>
          </a:p>
        </p:txBody>
      </p:sp>
    </p:spTree>
    <p:extLst>
      <p:ext uri="{BB962C8B-B14F-4D97-AF65-F5344CB8AC3E}">
        <p14:creationId xmlns:p14="http://schemas.microsoft.com/office/powerpoint/2010/main" val="752637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31</a:t>
            </a:fld>
            <a:endParaRPr lang="en-US" sz="1200"/>
          </a:p>
        </p:txBody>
      </p:sp>
    </p:spTree>
    <p:extLst>
      <p:ext uri="{BB962C8B-B14F-4D97-AF65-F5344CB8AC3E}">
        <p14:creationId xmlns:p14="http://schemas.microsoft.com/office/powerpoint/2010/main" val="2937075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37</a:t>
            </a:fld>
            <a:endParaRPr lang="en-US" sz="1200"/>
          </a:p>
        </p:txBody>
      </p:sp>
    </p:spTree>
    <p:extLst>
      <p:ext uri="{BB962C8B-B14F-4D97-AF65-F5344CB8AC3E}">
        <p14:creationId xmlns:p14="http://schemas.microsoft.com/office/powerpoint/2010/main" val="4093307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38</a:t>
            </a:fld>
            <a:endParaRPr lang="en-US" sz="1200"/>
          </a:p>
        </p:txBody>
      </p:sp>
    </p:spTree>
    <p:extLst>
      <p:ext uri="{BB962C8B-B14F-4D97-AF65-F5344CB8AC3E}">
        <p14:creationId xmlns:p14="http://schemas.microsoft.com/office/powerpoint/2010/main" val="1965489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39</a:t>
            </a:fld>
            <a:endParaRPr lang="en-US" sz="1200"/>
          </a:p>
        </p:txBody>
      </p:sp>
    </p:spTree>
    <p:extLst>
      <p:ext uri="{BB962C8B-B14F-4D97-AF65-F5344CB8AC3E}">
        <p14:creationId xmlns:p14="http://schemas.microsoft.com/office/powerpoint/2010/main" val="4129516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40</a:t>
            </a:fld>
            <a:endParaRPr lang="en-US" sz="1200"/>
          </a:p>
        </p:txBody>
      </p:sp>
    </p:spTree>
    <p:extLst>
      <p:ext uri="{BB962C8B-B14F-4D97-AF65-F5344CB8AC3E}">
        <p14:creationId xmlns:p14="http://schemas.microsoft.com/office/powerpoint/2010/main" val="2161336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41</a:t>
            </a:fld>
            <a:endParaRPr lang="en-US" sz="1200"/>
          </a:p>
        </p:txBody>
      </p:sp>
    </p:spTree>
    <p:extLst>
      <p:ext uri="{BB962C8B-B14F-4D97-AF65-F5344CB8AC3E}">
        <p14:creationId xmlns:p14="http://schemas.microsoft.com/office/powerpoint/2010/main" val="2465485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42</a:t>
            </a:fld>
            <a:endParaRPr lang="en-US" sz="1200"/>
          </a:p>
        </p:txBody>
      </p:sp>
    </p:spTree>
    <p:extLst>
      <p:ext uri="{BB962C8B-B14F-4D97-AF65-F5344CB8AC3E}">
        <p14:creationId xmlns:p14="http://schemas.microsoft.com/office/powerpoint/2010/main" val="4049975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43</a:t>
            </a:fld>
            <a:endParaRPr lang="en-US" sz="1200"/>
          </a:p>
        </p:txBody>
      </p:sp>
    </p:spTree>
    <p:extLst>
      <p:ext uri="{BB962C8B-B14F-4D97-AF65-F5344CB8AC3E}">
        <p14:creationId xmlns:p14="http://schemas.microsoft.com/office/powerpoint/2010/main" val="785137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44</a:t>
            </a:fld>
            <a:endParaRPr lang="en-US" sz="1200"/>
          </a:p>
        </p:txBody>
      </p:sp>
    </p:spTree>
    <p:extLst>
      <p:ext uri="{BB962C8B-B14F-4D97-AF65-F5344CB8AC3E}">
        <p14:creationId xmlns:p14="http://schemas.microsoft.com/office/powerpoint/2010/main" val="1962534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45</a:t>
            </a:fld>
            <a:endParaRPr lang="en-US" sz="1200"/>
          </a:p>
        </p:txBody>
      </p:sp>
    </p:spTree>
    <p:extLst>
      <p:ext uri="{BB962C8B-B14F-4D97-AF65-F5344CB8AC3E}">
        <p14:creationId xmlns:p14="http://schemas.microsoft.com/office/powerpoint/2010/main" val="68973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place fields: $U_1,\ldots, U_n \subset \mathbb{R}^d$</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EE2E28-5D0B-0F40-8B90-155E3EF000EF}" type="slidenum">
              <a:rPr lang="en-US" sz="1200"/>
              <a:pPr eaLnBrk="1" hangingPunct="1"/>
              <a:t>5</a:t>
            </a:fld>
            <a:endParaRPr lang="en-US" sz="1200"/>
          </a:p>
        </p:txBody>
      </p:sp>
    </p:spTree>
    <p:extLst>
      <p:ext uri="{BB962C8B-B14F-4D97-AF65-F5344CB8AC3E}">
        <p14:creationId xmlns:p14="http://schemas.microsoft.com/office/powerpoint/2010/main" val="3127991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Focus on how connectivity shapes dynamics – constant external</a:t>
            </a:r>
            <a:r>
              <a:rPr lang="en-US" baseline="0" dirty="0">
                <a:latin typeface="Calibri" charset="0"/>
                <a:ea typeface="ＭＳ Ｐゴシック" charset="0"/>
                <a:cs typeface="ＭＳ Ｐゴシック" charset="0"/>
              </a:rPr>
              <a:t> drive to see how dynamics are shaped by the internal connectivity alone</a:t>
            </a:r>
            <a:endParaRPr lang="en-US" dirty="0">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46</a:t>
            </a:fld>
            <a:endParaRPr lang="en-US" sz="1200"/>
          </a:p>
        </p:txBody>
      </p:sp>
    </p:spTree>
    <p:extLst>
      <p:ext uri="{BB962C8B-B14F-4D97-AF65-F5344CB8AC3E}">
        <p14:creationId xmlns:p14="http://schemas.microsoft.com/office/powerpoint/2010/main" val="3897507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47</a:t>
            </a:fld>
            <a:endParaRPr lang="en-US" sz="1200"/>
          </a:p>
        </p:txBody>
      </p:sp>
    </p:spTree>
    <p:extLst>
      <p:ext uri="{BB962C8B-B14F-4D97-AF65-F5344CB8AC3E}">
        <p14:creationId xmlns:p14="http://schemas.microsoft.com/office/powerpoint/2010/main" val="2966554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48</a:t>
            </a:fld>
            <a:endParaRPr lang="en-US" sz="1200"/>
          </a:p>
        </p:txBody>
      </p:sp>
    </p:spTree>
    <p:extLst>
      <p:ext uri="{BB962C8B-B14F-4D97-AF65-F5344CB8AC3E}">
        <p14:creationId xmlns:p14="http://schemas.microsoft.com/office/powerpoint/2010/main" val="2494218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49</a:t>
            </a:fld>
            <a:endParaRPr lang="en-US" sz="1200"/>
          </a:p>
        </p:txBody>
      </p:sp>
    </p:spTree>
    <p:extLst>
      <p:ext uri="{BB962C8B-B14F-4D97-AF65-F5344CB8AC3E}">
        <p14:creationId xmlns:p14="http://schemas.microsoft.com/office/powerpoint/2010/main" val="29458664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50</a:t>
            </a:fld>
            <a:endParaRPr lang="en-US" sz="1200"/>
          </a:p>
        </p:txBody>
      </p:sp>
    </p:spTree>
    <p:extLst>
      <p:ext uri="{BB962C8B-B14F-4D97-AF65-F5344CB8AC3E}">
        <p14:creationId xmlns:p14="http://schemas.microsoft.com/office/powerpoint/2010/main" val="2220270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what shapes the survival of an attractor when it’s embedded, it is essential to understand the mechanics of how the attractor emerges.</a:t>
            </a:r>
          </a:p>
        </p:txBody>
      </p:sp>
      <p:sp>
        <p:nvSpPr>
          <p:cNvPr id="4" name="Slide Number Placeholder 3"/>
          <p:cNvSpPr>
            <a:spLocks noGrp="1"/>
          </p:cNvSpPr>
          <p:nvPr>
            <p:ph type="sldNum" sz="quarter" idx="5"/>
          </p:nvPr>
        </p:nvSpPr>
        <p:spPr/>
        <p:txBody>
          <a:bodyPr/>
          <a:lstStyle/>
          <a:p>
            <a:pPr>
              <a:defRPr/>
            </a:pPr>
            <a:fld id="{6E5D3EAE-05EA-9F4D-9925-54166346B777}" type="slidenum">
              <a:rPr lang="en-US" smtClean="0"/>
              <a:pPr>
                <a:defRPr/>
              </a:pPr>
              <a:t>52</a:t>
            </a:fld>
            <a:endParaRPr lang="en-US"/>
          </a:p>
        </p:txBody>
      </p:sp>
    </p:spTree>
    <p:extLst>
      <p:ext uri="{BB962C8B-B14F-4D97-AF65-F5344CB8AC3E}">
        <p14:creationId xmlns:p14="http://schemas.microsoft.com/office/powerpoint/2010/main" val="577484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53</a:t>
            </a:fld>
            <a:endParaRPr lang="en-US" sz="1200"/>
          </a:p>
        </p:txBody>
      </p:sp>
    </p:spTree>
    <p:extLst>
      <p:ext uri="{BB962C8B-B14F-4D97-AF65-F5344CB8AC3E}">
        <p14:creationId xmlns:p14="http://schemas.microsoft.com/office/powerpoint/2010/main" val="2713492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61</a:t>
            </a:fld>
            <a:endParaRPr lang="en-US" sz="1200"/>
          </a:p>
        </p:txBody>
      </p:sp>
    </p:spTree>
    <p:extLst>
      <p:ext uri="{BB962C8B-B14F-4D97-AF65-F5344CB8AC3E}">
        <p14:creationId xmlns:p14="http://schemas.microsoft.com/office/powerpoint/2010/main" val="3028624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62</a:t>
            </a:fld>
            <a:endParaRPr lang="en-US" sz="1200"/>
          </a:p>
        </p:txBody>
      </p:sp>
    </p:spTree>
    <p:extLst>
      <p:ext uri="{BB962C8B-B14F-4D97-AF65-F5344CB8AC3E}">
        <p14:creationId xmlns:p14="http://schemas.microsoft.com/office/powerpoint/2010/main" val="2051056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63</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Sharp wave</a:t>
            </a:r>
            <a:r>
              <a:rPr lang="en-US" baseline="0" dirty="0">
                <a:latin typeface="Calibri" charset="0"/>
                <a:ea typeface="ＭＳ Ｐゴシック" charset="0"/>
                <a:cs typeface="ＭＳ Ｐゴシック" charset="0"/>
              </a:rPr>
              <a:t> ripple events in hippocampus arise in the absence of synaptic input, such as when an animal is asleep.  These events appear to play a major role in memory consolidation and the transfer of short-term memory into long-term memory.  During these events, there is a burst of neuronal firing and the neurons tend to fire in some type of sequence.  In rats trained on a linear track, experimentalists have observed sequences of neurons firing in the order representing that linear path.  But there are also many other sequences of neural firing that occur that are not direct correlates of that particular learned sequence.</a:t>
            </a:r>
            <a:endParaRPr lang="en-US" dirty="0">
              <a:latin typeface="Calibri" charset="0"/>
              <a:ea typeface="ＭＳ Ｐゴシック" charset="0"/>
              <a:cs typeface="ＭＳ Ｐゴシック"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17ACEC-A955-D94F-9E88-EFD10E7FF77B}" type="slidenum">
              <a:rPr lang="en-US" sz="1200"/>
              <a:pPr eaLnBrk="1" hangingPunct="1"/>
              <a:t>6</a:t>
            </a:fld>
            <a:endParaRPr lang="en-US" sz="1200"/>
          </a:p>
        </p:txBody>
      </p:sp>
    </p:spTree>
    <p:extLst>
      <p:ext uri="{BB962C8B-B14F-4D97-AF65-F5344CB8AC3E}">
        <p14:creationId xmlns:p14="http://schemas.microsoft.com/office/powerpoint/2010/main" val="17912832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64</a:t>
            </a:fld>
            <a:endParaRPr lang="en-US" sz="1200"/>
          </a:p>
        </p:txBody>
      </p:sp>
    </p:spTree>
    <p:extLst>
      <p:ext uri="{BB962C8B-B14F-4D97-AF65-F5344CB8AC3E}">
        <p14:creationId xmlns:p14="http://schemas.microsoft.com/office/powerpoint/2010/main" val="3545923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65</a:t>
            </a:fld>
            <a:endParaRPr lang="en-US" sz="1200"/>
          </a:p>
        </p:txBody>
      </p:sp>
    </p:spTree>
    <p:extLst>
      <p:ext uri="{BB962C8B-B14F-4D97-AF65-F5344CB8AC3E}">
        <p14:creationId xmlns:p14="http://schemas.microsoft.com/office/powerpoint/2010/main" val="3150209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70</a:t>
            </a:fld>
            <a:endParaRPr lang="en-US" sz="1200"/>
          </a:p>
        </p:txBody>
      </p:sp>
    </p:spTree>
    <p:extLst>
      <p:ext uri="{BB962C8B-B14F-4D97-AF65-F5344CB8AC3E}">
        <p14:creationId xmlns:p14="http://schemas.microsoft.com/office/powerpoint/2010/main" val="3106505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Sharp wave</a:t>
            </a:r>
            <a:r>
              <a:rPr lang="en-US" baseline="0" dirty="0">
                <a:latin typeface="Calibri" charset="0"/>
                <a:ea typeface="ＭＳ Ｐゴシック" charset="0"/>
                <a:cs typeface="ＭＳ Ｐゴシック" charset="0"/>
              </a:rPr>
              <a:t> ripple events in hippocampus arise in the absence of synaptic input, such as when an animal is asleep.  These events appear to play a major role in memory consolidation and the transfer of short-term memory into long-term memory.  During these events, there is a burst of neuronal firing and the neurons tend to fire in some type of sequence.  In rats trained on a linear track, experimentalists have observed sequences of neurons firing in the order representing that linear path.  But there are also many other sequences of neural firing that occur that are not direct correlates of that particular learned sequence.</a:t>
            </a:r>
            <a:endParaRPr lang="en-US" dirty="0">
              <a:latin typeface="Calibri" charset="0"/>
              <a:ea typeface="ＭＳ Ｐゴシック" charset="0"/>
              <a:cs typeface="ＭＳ Ｐゴシック"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17ACEC-A955-D94F-9E88-EFD10E7FF77B}" type="slidenum">
              <a:rPr lang="en-US" sz="1200"/>
              <a:pPr eaLnBrk="1" hangingPunct="1"/>
              <a:t>7</a:t>
            </a:fld>
            <a:endParaRPr lang="en-US" sz="1200"/>
          </a:p>
        </p:txBody>
      </p:sp>
    </p:spTree>
    <p:extLst>
      <p:ext uri="{BB962C8B-B14F-4D97-AF65-F5344CB8AC3E}">
        <p14:creationId xmlns:p14="http://schemas.microsoft.com/office/powerpoint/2010/main" val="2773988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a typeface="ＭＳ Ｐゴシック" charset="0"/>
              <a:cs typeface="ＭＳ Ｐゴシック" charset="0"/>
            </a:endParaRP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EE2E28-5D0B-0F40-8B90-155E3EF000EF}" type="slidenum">
              <a:rPr lang="en-US" sz="1200"/>
              <a:pPr eaLnBrk="1" hangingPunct="1"/>
              <a:t>8</a:t>
            </a:fld>
            <a:endParaRPr lang="en-US" sz="1200"/>
          </a:p>
        </p:txBody>
      </p:sp>
    </p:spTree>
    <p:extLst>
      <p:ext uri="{BB962C8B-B14F-4D97-AF65-F5344CB8AC3E}">
        <p14:creationId xmlns:p14="http://schemas.microsoft.com/office/powerpoint/2010/main" val="3826142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5D3EAE-05EA-9F4D-9925-54166346B777}" type="slidenum">
              <a:rPr lang="en-US" smtClean="0"/>
              <a:pPr>
                <a:defRPr/>
              </a:pPr>
              <a:t>9</a:t>
            </a:fld>
            <a:endParaRPr lang="en-US"/>
          </a:p>
        </p:txBody>
      </p:sp>
    </p:spTree>
    <p:extLst>
      <p:ext uri="{BB962C8B-B14F-4D97-AF65-F5344CB8AC3E}">
        <p14:creationId xmlns:p14="http://schemas.microsoft.com/office/powerpoint/2010/main" val="429158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E2E5DE-41C9-AA48-98ED-B7DC08FCD29B}" type="slidenum">
              <a:rPr lang="en-US" sz="1200"/>
              <a:pPr eaLnBrk="1" hangingPunct="1"/>
              <a:t>10</a:t>
            </a:fld>
            <a:endParaRPr lang="en-US" sz="1200"/>
          </a:p>
        </p:txBody>
      </p:sp>
    </p:spTree>
    <p:extLst>
      <p:ext uri="{BB962C8B-B14F-4D97-AF65-F5344CB8AC3E}">
        <p14:creationId xmlns:p14="http://schemas.microsoft.com/office/powerpoint/2010/main" val="2344490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7A0BAC1-C1E5-6E44-90D5-91F6A78C2960}" type="datetime1">
              <a:rPr lang="en-US"/>
              <a:pPr>
                <a:defRPr/>
              </a:pPr>
              <a:t>8/19/20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392CBB7-47A9-D64C-8C24-3AD109EC4D19}" type="slidenum">
              <a:rPr lang="en-US"/>
              <a:pPr>
                <a:defRPr/>
              </a:pPr>
              <a:t>‹#›</a:t>
            </a:fld>
            <a:endParaRPr lang="en-US"/>
          </a:p>
        </p:txBody>
      </p:sp>
    </p:spTree>
    <p:extLst>
      <p:ext uri="{BB962C8B-B14F-4D97-AF65-F5344CB8AC3E}">
        <p14:creationId xmlns:p14="http://schemas.microsoft.com/office/powerpoint/2010/main" val="3118223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9D3C9F5-F7FC-F64C-8E43-6A1A5E97133E}" type="datetime1">
              <a:rPr lang="en-US"/>
              <a:pPr>
                <a:defRPr/>
              </a:pPr>
              <a:t>8/19/20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E4C93F1-A9C3-7647-B855-083B78D0DB75}" type="slidenum">
              <a:rPr lang="en-US"/>
              <a:pPr>
                <a:defRPr/>
              </a:pPr>
              <a:t>‹#›</a:t>
            </a:fld>
            <a:endParaRPr lang="en-US"/>
          </a:p>
        </p:txBody>
      </p:sp>
    </p:spTree>
    <p:extLst>
      <p:ext uri="{BB962C8B-B14F-4D97-AF65-F5344CB8AC3E}">
        <p14:creationId xmlns:p14="http://schemas.microsoft.com/office/powerpoint/2010/main" val="1738010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2312974-EF00-4647-AFE5-25B1C454874F}" type="datetime1">
              <a:rPr lang="en-US"/>
              <a:pPr>
                <a:defRPr/>
              </a:pPr>
              <a:t>8/19/20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7F7C67C-C9F9-324F-9F40-DBBF940E0A61}" type="slidenum">
              <a:rPr lang="en-US"/>
              <a:pPr>
                <a:defRPr/>
              </a:pPr>
              <a:t>‹#›</a:t>
            </a:fld>
            <a:endParaRPr lang="en-US"/>
          </a:p>
        </p:txBody>
      </p:sp>
    </p:spTree>
    <p:extLst>
      <p:ext uri="{BB962C8B-B14F-4D97-AF65-F5344CB8AC3E}">
        <p14:creationId xmlns:p14="http://schemas.microsoft.com/office/powerpoint/2010/main" val="402030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DC60F04-8471-C74C-A8E5-E6F52D6ABBEF}" type="datetime1">
              <a:rPr lang="en-US"/>
              <a:pPr>
                <a:defRPr/>
              </a:pPr>
              <a:t>8/19/20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831327B-51AE-B245-87CF-DE2FF5BFBC2E}" type="slidenum">
              <a:rPr lang="en-US"/>
              <a:pPr>
                <a:defRPr/>
              </a:pPr>
              <a:t>‹#›</a:t>
            </a:fld>
            <a:endParaRPr lang="en-US"/>
          </a:p>
        </p:txBody>
      </p:sp>
    </p:spTree>
    <p:extLst>
      <p:ext uri="{BB962C8B-B14F-4D97-AF65-F5344CB8AC3E}">
        <p14:creationId xmlns:p14="http://schemas.microsoft.com/office/powerpoint/2010/main" val="162274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1DE97DA-A577-4841-BAAE-CE28F79F383A}" type="datetime1">
              <a:rPr lang="en-US"/>
              <a:pPr>
                <a:defRPr/>
              </a:pPr>
              <a:t>8/19/20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404E561-0D86-934F-BE76-3909AD804E99}" type="slidenum">
              <a:rPr lang="en-US"/>
              <a:pPr>
                <a:defRPr/>
              </a:pPr>
              <a:t>‹#›</a:t>
            </a:fld>
            <a:endParaRPr lang="en-US"/>
          </a:p>
        </p:txBody>
      </p:sp>
    </p:spTree>
    <p:extLst>
      <p:ext uri="{BB962C8B-B14F-4D97-AF65-F5344CB8AC3E}">
        <p14:creationId xmlns:p14="http://schemas.microsoft.com/office/powerpoint/2010/main" val="117999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5D9322A-7FD3-B040-95D2-EFAAB27E63D1}" type="datetime1">
              <a:rPr lang="en-US"/>
              <a:pPr>
                <a:defRPr/>
              </a:pPr>
              <a:t>8/19/20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1971FB2-2CB7-014D-9A78-EB2B177BBB46}" type="slidenum">
              <a:rPr lang="en-US"/>
              <a:pPr>
                <a:defRPr/>
              </a:pPr>
              <a:t>‹#›</a:t>
            </a:fld>
            <a:endParaRPr lang="en-US"/>
          </a:p>
        </p:txBody>
      </p:sp>
    </p:spTree>
    <p:extLst>
      <p:ext uri="{BB962C8B-B14F-4D97-AF65-F5344CB8AC3E}">
        <p14:creationId xmlns:p14="http://schemas.microsoft.com/office/powerpoint/2010/main" val="1368686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2020F90-EEA7-D242-BB00-F3240BC51DEC}" type="datetime1">
              <a:rPr lang="en-US"/>
              <a:pPr>
                <a:defRPr/>
              </a:pPr>
              <a:t>8/19/20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F850328-EF29-754D-9583-6F3A2B4B0F86}" type="slidenum">
              <a:rPr lang="en-US"/>
              <a:pPr>
                <a:defRPr/>
              </a:pPr>
              <a:t>‹#›</a:t>
            </a:fld>
            <a:endParaRPr lang="en-US"/>
          </a:p>
        </p:txBody>
      </p:sp>
    </p:spTree>
    <p:extLst>
      <p:ext uri="{BB962C8B-B14F-4D97-AF65-F5344CB8AC3E}">
        <p14:creationId xmlns:p14="http://schemas.microsoft.com/office/powerpoint/2010/main" val="107830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40984354-48AA-7742-8ADC-3F67236355CA}" type="datetime1">
              <a:rPr lang="en-US"/>
              <a:pPr>
                <a:defRPr/>
              </a:pPr>
              <a:t>8/19/20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038109B0-26D8-BB40-A774-6B303AAE99FF}" type="slidenum">
              <a:rPr lang="en-US"/>
              <a:pPr>
                <a:defRPr/>
              </a:pPr>
              <a:t>‹#›</a:t>
            </a:fld>
            <a:endParaRPr lang="en-US"/>
          </a:p>
        </p:txBody>
      </p:sp>
    </p:spTree>
    <p:extLst>
      <p:ext uri="{BB962C8B-B14F-4D97-AF65-F5344CB8AC3E}">
        <p14:creationId xmlns:p14="http://schemas.microsoft.com/office/powerpoint/2010/main" val="4067405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63BFF0A-6D3A-934B-A448-032965388E57}" type="datetime1">
              <a:rPr lang="en-US"/>
              <a:pPr>
                <a:defRPr/>
              </a:pPr>
              <a:t>8/19/20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C984920-9D19-8049-8105-C16F419F79AE}" type="slidenum">
              <a:rPr lang="en-US"/>
              <a:pPr>
                <a:defRPr/>
              </a:pPr>
              <a:t>‹#›</a:t>
            </a:fld>
            <a:endParaRPr lang="en-US"/>
          </a:p>
        </p:txBody>
      </p:sp>
    </p:spTree>
    <p:extLst>
      <p:ext uri="{BB962C8B-B14F-4D97-AF65-F5344CB8AC3E}">
        <p14:creationId xmlns:p14="http://schemas.microsoft.com/office/powerpoint/2010/main" val="151683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878E4B5-7BED-804D-BA95-617DA5694B5B}" type="datetime1">
              <a:rPr lang="en-US"/>
              <a:pPr>
                <a:defRPr/>
              </a:pPr>
              <a:t>8/19/20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3452C9-8A0D-D240-8B1F-587A81556534}" type="slidenum">
              <a:rPr lang="en-US"/>
              <a:pPr>
                <a:defRPr/>
              </a:pPr>
              <a:t>‹#›</a:t>
            </a:fld>
            <a:endParaRPr lang="en-US"/>
          </a:p>
        </p:txBody>
      </p:sp>
    </p:spTree>
    <p:extLst>
      <p:ext uri="{BB962C8B-B14F-4D97-AF65-F5344CB8AC3E}">
        <p14:creationId xmlns:p14="http://schemas.microsoft.com/office/powerpoint/2010/main" val="1363254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2172B94-6B75-C049-9EFD-A6B4F1897DC0}" type="datetime1">
              <a:rPr lang="en-US"/>
              <a:pPr>
                <a:defRPr/>
              </a:pPr>
              <a:t>8/19/20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5C6A897-2F5F-E348-A540-0611842A7CD8}" type="slidenum">
              <a:rPr lang="en-US"/>
              <a:pPr>
                <a:defRPr/>
              </a:pPr>
              <a:t>‹#›</a:t>
            </a:fld>
            <a:endParaRPr lang="en-US"/>
          </a:p>
        </p:txBody>
      </p:sp>
    </p:spTree>
    <p:extLst>
      <p:ext uri="{BB962C8B-B14F-4D97-AF65-F5344CB8AC3E}">
        <p14:creationId xmlns:p14="http://schemas.microsoft.com/office/powerpoint/2010/main" val="3065397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a:defRPr/>
            </a:pPr>
            <a:fld id="{F0D54F6C-EAC0-A746-BBF1-ADBB6EC7593B}" type="datetime1">
              <a:rPr lang="en-US"/>
              <a:pPr>
                <a:defRPr/>
              </a:pPr>
              <a:t>8/19/20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A5CB614A-0DAD-8040-A083-E88C5118DCD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804.00794"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arxiv.org/abs/1902.10270"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16.emf"/><Relationship Id="rId7"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15.emf"/></Relationships>
</file>

<file path=ppt/slides/_rels/slide21.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16.emf"/><Relationship Id="rId7"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9.emf"/><Relationship Id="rId7"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15.emf"/><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5.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4.emf"/><Relationship Id="rId4" Type="http://schemas.openxmlformats.org/officeDocument/2006/relationships/image" Target="../media/image33.emf"/></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6.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4.emf"/><Relationship Id="rId4" Type="http://schemas.openxmlformats.org/officeDocument/2006/relationships/image" Target="../media/image33.emf"/></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7.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4.emf"/><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8.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3.emf"/><Relationship Id="rId5" Type="http://schemas.openxmlformats.org/officeDocument/2006/relationships/image" Target="../media/image41.emf"/><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8" Type="http://schemas.openxmlformats.org/officeDocument/2006/relationships/image" Target="../media/image44.emf"/><Relationship Id="rId3" Type="http://schemas.microsoft.com/office/2007/relationships/media" Target="../media/media2.wav"/><Relationship Id="rId7" Type="http://schemas.openxmlformats.org/officeDocument/2006/relationships/image" Target="../media/image41.emf"/><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2.png"/><Relationship Id="rId5" Type="http://schemas.openxmlformats.org/officeDocument/2006/relationships/slideLayout" Target="../slideLayouts/slideLayout1.xml"/><Relationship Id="rId4" Type="http://schemas.openxmlformats.org/officeDocument/2006/relationships/audio" Target="../media/media2.wav"/></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46.emf"/><Relationship Id="rId5" Type="http://schemas.openxmlformats.org/officeDocument/2006/relationships/image" Target="../media/image42.png"/><Relationship Id="rId4" Type="http://schemas.openxmlformats.org/officeDocument/2006/relationships/image" Target="../media/image45.emf"/></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48.emf"/><Relationship Id="rId5" Type="http://schemas.openxmlformats.org/officeDocument/2006/relationships/image" Target="../media/image42.png"/><Relationship Id="rId4" Type="http://schemas.openxmlformats.org/officeDocument/2006/relationships/image" Target="../media/image47.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1.emf"/><Relationship Id="rId7" Type="http://schemas.openxmlformats.org/officeDocument/2006/relationships/image" Target="../media/image3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4.emf"/><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4.emf"/><Relationship Id="rId7"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7.emf"/></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5.emf"/><Relationship Id="rId7" Type="http://schemas.openxmlformats.org/officeDocument/2006/relationships/image" Target="../media/image59.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image" Target="../media/image63.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s>
</file>

<file path=ppt/slides/_rels/slide4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4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5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5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emf"/></Relationships>
</file>

<file path=ppt/slides/_rels/slide5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emf"/></Relationships>
</file>

<file path=ppt/slides/_rels/slide5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6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7.emf"/><Relationship Id="rId4" Type="http://schemas.openxmlformats.org/officeDocument/2006/relationships/image" Target="../media/image55.emf"/></Relationships>
</file>

<file path=ppt/slides/_rels/slide66.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nebneuron/CTLN-bookchapter"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github.com/ccurto/n5-graphs-packag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txBox="1">
            <a:spLocks/>
          </p:cNvSpPr>
          <p:nvPr/>
        </p:nvSpPr>
        <p:spPr bwMode="auto">
          <a:xfrm>
            <a:off x="409575" y="533400"/>
            <a:ext cx="8458200"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600" dirty="0">
                <a:solidFill>
                  <a:srgbClr val="A2001A"/>
                </a:solidFill>
                <a:latin typeface="Chalkboard" charset="0"/>
                <a:cs typeface="Chalkboard" charset="0"/>
              </a:rPr>
              <a:t>Dynamic attractors in </a:t>
            </a:r>
          </a:p>
          <a:p>
            <a:pPr algn="ctr"/>
            <a:r>
              <a:rPr lang="en-US" sz="3600" dirty="0">
                <a:solidFill>
                  <a:srgbClr val="A2001A"/>
                </a:solidFill>
                <a:latin typeface="Chalkboard" charset="0"/>
                <a:cs typeface="Chalkboard" charset="0"/>
              </a:rPr>
              <a:t>threshold-linear networks</a:t>
            </a:r>
          </a:p>
          <a:p>
            <a:pPr algn="ctr"/>
            <a:endParaRPr lang="en-US" sz="3600" dirty="0">
              <a:solidFill>
                <a:srgbClr val="A2001A"/>
              </a:solidFill>
              <a:latin typeface="Chalkboard" charset="0"/>
              <a:cs typeface="Chalkboard" charset="0"/>
            </a:endParaRPr>
          </a:p>
          <a:p>
            <a:pPr algn="ctr"/>
            <a:r>
              <a:rPr lang="en-US" sz="2000" dirty="0">
                <a:latin typeface="Chalkboard" charset="0"/>
                <a:cs typeface="Chalkboard" charset="0"/>
              </a:rPr>
              <a:t>Carina Curto</a:t>
            </a:r>
          </a:p>
          <a:p>
            <a:pPr algn="ctr"/>
            <a:r>
              <a:rPr lang="en-US" sz="2000" dirty="0">
                <a:latin typeface="Chalkboard" charset="0"/>
                <a:cs typeface="Chalkboard" charset="0"/>
              </a:rPr>
              <a:t>Dept. of Mathematics</a:t>
            </a:r>
          </a:p>
          <a:p>
            <a:pPr algn="ctr"/>
            <a:r>
              <a:rPr lang="en-US" sz="2000" dirty="0">
                <a:latin typeface="Chalkboard" charset="0"/>
                <a:cs typeface="Chalkboard" charset="0"/>
              </a:rPr>
              <a:t>&amp; Center for Neural Engineering</a:t>
            </a:r>
          </a:p>
          <a:p>
            <a:pPr algn="ctr"/>
            <a:r>
              <a:rPr lang="en-US" sz="2000" dirty="0">
                <a:latin typeface="Chalkboard" charset="0"/>
                <a:cs typeface="Chalkboard" charset="0"/>
              </a:rPr>
              <a:t>The Pennsylvania State University</a:t>
            </a:r>
          </a:p>
          <a:p>
            <a:pPr algn="ctr"/>
            <a:r>
              <a:rPr lang="en-US" sz="2000" dirty="0" err="1">
                <a:latin typeface="Chalkboard" charset="0"/>
                <a:cs typeface="Chalkboard" charset="0"/>
              </a:rPr>
              <a:t>ccurto@psu.edu</a:t>
            </a:r>
            <a:endParaRPr lang="en-US" sz="2000" dirty="0">
              <a:latin typeface="Chalkboard" charset="0"/>
              <a:cs typeface="Chalkboard" charset="0"/>
            </a:endParaRPr>
          </a:p>
        </p:txBody>
      </p:sp>
      <p:sp>
        <p:nvSpPr>
          <p:cNvPr id="4" name="Subtitle 2">
            <a:extLst>
              <a:ext uri="{FF2B5EF4-FFF2-40B4-BE49-F238E27FC236}">
                <a16:creationId xmlns:a16="http://schemas.microsoft.com/office/drawing/2014/main" id="{675528DA-E8B9-3C4C-A781-EE2D64FA099A}"/>
              </a:ext>
            </a:extLst>
          </p:cNvPr>
          <p:cNvSpPr txBox="1">
            <a:spLocks/>
          </p:cNvSpPr>
          <p:nvPr/>
        </p:nvSpPr>
        <p:spPr>
          <a:xfrm>
            <a:off x="2413000" y="5029200"/>
            <a:ext cx="4368800" cy="1138237"/>
          </a:xfrm>
          <a:prstGeom prst="rect">
            <a:avLst/>
          </a:prstGeom>
        </p:spPr>
        <p:txBody>
          <a:bodyPr>
            <a:noAutofit/>
          </a:bodyPr>
          <a:lstStyle/>
          <a:p>
            <a:pPr algn="ctr" fontAlgn="auto">
              <a:spcBef>
                <a:spcPct val="20000"/>
              </a:spcBef>
              <a:spcAft>
                <a:spcPts val="0"/>
              </a:spcAft>
              <a:buFont typeface="Arial"/>
              <a:buNone/>
              <a:defRPr/>
            </a:pPr>
            <a:r>
              <a:rPr lang="en-US" dirty="0" err="1">
                <a:latin typeface="Chalkboard"/>
                <a:ea typeface="+mn-ea"/>
                <a:cs typeface="+mn-cs"/>
              </a:rPr>
              <a:t>CNeuro</a:t>
            </a:r>
            <a:r>
              <a:rPr lang="en-US" dirty="0">
                <a:latin typeface="Chalkboard"/>
                <a:ea typeface="+mn-ea"/>
                <a:cs typeface="+mn-cs"/>
              </a:rPr>
              <a:t> 2020 Summer School</a:t>
            </a:r>
          </a:p>
          <a:p>
            <a:pPr algn="ctr" fontAlgn="auto">
              <a:spcBef>
                <a:spcPct val="20000"/>
              </a:spcBef>
              <a:spcAft>
                <a:spcPts val="0"/>
              </a:spcAft>
              <a:buFont typeface="Arial"/>
              <a:buNone/>
              <a:defRPr/>
            </a:pPr>
            <a:r>
              <a:rPr lang="en-US" dirty="0">
                <a:latin typeface="Chalkboard"/>
                <a:ea typeface="+mn-ea"/>
                <a:cs typeface="+mn-cs"/>
              </a:rPr>
              <a:t>Aug 19-20, 2020</a:t>
            </a:r>
          </a:p>
        </p:txBody>
      </p:sp>
    </p:spTree>
    <p:extLst>
      <p:ext uri="{BB962C8B-B14F-4D97-AF65-F5344CB8AC3E}">
        <p14:creationId xmlns:p14="http://schemas.microsoft.com/office/powerpoint/2010/main" val="4150758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762000" y="76200"/>
            <a:ext cx="7696200" cy="685800"/>
          </a:xfrm>
        </p:spPr>
        <p:txBody>
          <a:bodyPr/>
          <a:lstStyle/>
          <a:p>
            <a:r>
              <a:rPr lang="en-US" sz="2400" dirty="0">
                <a:solidFill>
                  <a:srgbClr val="A2001A"/>
                </a:solidFill>
                <a:latin typeface="Lucida Grande" panose="020B0600040502020204" pitchFamily="34" charset="0"/>
                <a:ea typeface="ＭＳ Ｐゴシック" charset="0"/>
                <a:cs typeface="Lucida Grande" panose="020B0600040502020204" pitchFamily="34" charset="0"/>
              </a:rPr>
              <a:t>Recurrent</a:t>
            </a:r>
            <a:r>
              <a:rPr lang="en-US" sz="2400" dirty="0">
                <a:latin typeface="Lucida Grande" panose="020B0600040502020204" pitchFamily="34" charset="0"/>
                <a:ea typeface="ＭＳ Ｐゴシック" charset="0"/>
                <a:cs typeface="Lucida Grande" panose="020B0600040502020204" pitchFamily="34" charset="0"/>
              </a:rPr>
              <a:t> network dynamics (cortex)</a:t>
            </a:r>
          </a:p>
        </p:txBody>
      </p:sp>
      <p:pic>
        <p:nvPicPr>
          <p:cNvPr id="4" name="Picture 3"/>
          <p:cNvPicPr>
            <a:picLocks noChangeAspect="1"/>
          </p:cNvPicPr>
          <p:nvPr/>
        </p:nvPicPr>
        <p:blipFill>
          <a:blip r:embed="rId3"/>
          <a:stretch>
            <a:fillRect/>
          </a:stretch>
        </p:blipFill>
        <p:spPr>
          <a:xfrm>
            <a:off x="457200" y="1242963"/>
            <a:ext cx="3996856" cy="3024237"/>
          </a:xfrm>
          <a:prstGeom prst="rect">
            <a:avLst/>
          </a:prstGeom>
        </p:spPr>
      </p:pic>
      <p:sp>
        <p:nvSpPr>
          <p:cNvPr id="5" name="Rectangle 4"/>
          <p:cNvSpPr/>
          <p:nvPr/>
        </p:nvSpPr>
        <p:spPr>
          <a:xfrm>
            <a:off x="198489" y="4734580"/>
            <a:ext cx="4528804" cy="492443"/>
          </a:xfrm>
          <a:prstGeom prst="rect">
            <a:avLst/>
          </a:prstGeom>
        </p:spPr>
        <p:txBody>
          <a:bodyPr wrap="none">
            <a:spAutoFit/>
          </a:bodyPr>
          <a:lstStyle/>
          <a:p>
            <a:r>
              <a:rPr lang="en-US" sz="1300" dirty="0">
                <a:latin typeface="Lucida Grande" panose="020B0600040502020204" pitchFamily="34" charset="0"/>
                <a:cs typeface="Lucida Grande" panose="020B0600040502020204" pitchFamily="34" charset="0"/>
              </a:rPr>
              <a:t>Cortical connectivity and sensory coding</a:t>
            </a:r>
          </a:p>
          <a:p>
            <a:r>
              <a:rPr lang="en-US" sz="1300" dirty="0">
                <a:latin typeface="Lucida Grande" panose="020B0600040502020204" pitchFamily="34" charset="0"/>
                <a:cs typeface="Lucida Grande" panose="020B0600040502020204" pitchFamily="34" charset="0"/>
              </a:rPr>
              <a:t>K.D. Harris &amp; T.D. </a:t>
            </a:r>
            <a:r>
              <a:rPr lang="en-US" sz="1300" dirty="0" err="1">
                <a:latin typeface="Lucida Grande" panose="020B0600040502020204" pitchFamily="34" charset="0"/>
                <a:cs typeface="Lucida Grande" panose="020B0600040502020204" pitchFamily="34" charset="0"/>
              </a:rPr>
              <a:t>Mrsic-Flogel</a:t>
            </a:r>
            <a:r>
              <a:rPr lang="en-US" sz="1300" dirty="0">
                <a:latin typeface="Lucida Grande" panose="020B0600040502020204" pitchFamily="34" charset="0"/>
                <a:cs typeface="Lucida Grande" panose="020B0600040502020204" pitchFamily="34" charset="0"/>
              </a:rPr>
              <a:t>, Nature 2013 (Review)</a:t>
            </a:r>
          </a:p>
        </p:txBody>
      </p:sp>
      <p:pic>
        <p:nvPicPr>
          <p:cNvPr id="7" name="Picture 6"/>
          <p:cNvPicPr>
            <a:picLocks noChangeAspect="1"/>
          </p:cNvPicPr>
          <p:nvPr/>
        </p:nvPicPr>
        <p:blipFill>
          <a:blip r:embed="rId4"/>
          <a:stretch>
            <a:fillRect/>
          </a:stretch>
        </p:blipFill>
        <p:spPr>
          <a:xfrm>
            <a:off x="4911256" y="1219200"/>
            <a:ext cx="3927944" cy="2895600"/>
          </a:xfrm>
          <a:prstGeom prst="rect">
            <a:avLst/>
          </a:prstGeom>
        </p:spPr>
      </p:pic>
      <p:sp>
        <p:nvSpPr>
          <p:cNvPr id="9" name="Rectangle 8"/>
          <p:cNvSpPr/>
          <p:nvPr/>
        </p:nvSpPr>
        <p:spPr>
          <a:xfrm>
            <a:off x="5039879" y="4734580"/>
            <a:ext cx="3809056" cy="492443"/>
          </a:xfrm>
          <a:prstGeom prst="rect">
            <a:avLst/>
          </a:prstGeom>
        </p:spPr>
        <p:txBody>
          <a:bodyPr wrap="none">
            <a:spAutoFit/>
          </a:bodyPr>
          <a:lstStyle/>
          <a:p>
            <a:r>
              <a:rPr lang="en-US" sz="1300" dirty="0">
                <a:latin typeface="Lucida Grande" panose="020B0600040502020204" pitchFamily="34" charset="0"/>
                <a:cs typeface="Lucida Grande" panose="020B0600040502020204" pitchFamily="34" charset="0"/>
              </a:rPr>
              <a:t>Diverse coupling of neurons to populations </a:t>
            </a:r>
          </a:p>
          <a:p>
            <a:r>
              <a:rPr lang="en-US" sz="1300" dirty="0">
                <a:latin typeface="Lucida Grande" panose="020B0600040502020204" pitchFamily="34" charset="0"/>
                <a:cs typeface="Lucida Grande" panose="020B0600040502020204" pitchFamily="34" charset="0"/>
              </a:rPr>
              <a:t>in sensory cortex.  </a:t>
            </a:r>
            <a:r>
              <a:rPr lang="en-US" sz="1300" dirty="0" err="1">
                <a:latin typeface="Lucida Grande" panose="020B0600040502020204" pitchFamily="34" charset="0"/>
                <a:cs typeface="Lucida Grande" panose="020B0600040502020204" pitchFamily="34" charset="0"/>
              </a:rPr>
              <a:t>Okun</a:t>
            </a:r>
            <a:r>
              <a:rPr lang="en-US" sz="1300" dirty="0">
                <a:latin typeface="Lucida Grande" panose="020B0600040502020204" pitchFamily="34" charset="0"/>
                <a:cs typeface="Lucida Grande" panose="020B0600040502020204" pitchFamily="34" charset="0"/>
              </a:rPr>
              <a:t> et. al., Nature 2015</a:t>
            </a:r>
          </a:p>
        </p:txBody>
      </p:sp>
    </p:spTree>
    <p:extLst>
      <p:ext uri="{BB962C8B-B14F-4D97-AF65-F5344CB8AC3E}">
        <p14:creationId xmlns:p14="http://schemas.microsoft.com/office/powerpoint/2010/main" val="359333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077200" cy="3429000"/>
          </a:xfrm>
        </p:spPr>
        <p:txBody>
          <a:bodyPr/>
          <a:lstStyle/>
          <a:p>
            <a:r>
              <a:rPr lang="en-US" sz="2800" u="sng" dirty="0">
                <a:latin typeface="Chalkboard" charset="0"/>
                <a:ea typeface="ＭＳ Ｐゴシック" charset="0"/>
                <a:cs typeface="Chalkboard" charset="0"/>
              </a:rPr>
              <a:t>Questions</a:t>
            </a:r>
            <a:r>
              <a:rPr lang="en-US" sz="2800" dirty="0">
                <a:latin typeface="Chalkboard" charset="0"/>
                <a:ea typeface="ＭＳ Ｐゴシック" charset="0"/>
                <a:cs typeface="Chalkboard" charset="0"/>
              </a:rPr>
              <a:t>:</a:t>
            </a:r>
            <a:br>
              <a:rPr lang="en-US" sz="2800" dirty="0">
                <a:latin typeface="Chalkboard" charset="0"/>
                <a:ea typeface="ＭＳ Ｐゴシック" charset="0"/>
                <a:cs typeface="Chalkboard" charset="0"/>
              </a:rPr>
            </a:br>
            <a:br>
              <a:rPr lang="en-US" sz="2800" dirty="0">
                <a:latin typeface="Chalkboard" charset="0"/>
                <a:ea typeface="ＭＳ Ｐゴシック" charset="0"/>
                <a:cs typeface="Chalkboard" charset="0"/>
              </a:rPr>
            </a:br>
            <a:r>
              <a:rPr lang="en-US" sz="2800" dirty="0">
                <a:latin typeface="Chalkboard" charset="0"/>
                <a:ea typeface="ＭＳ Ｐゴシック" charset="0"/>
                <a:cs typeface="Chalkboard" charset="0"/>
              </a:rPr>
              <a:t>How does a sequence emerge in a recurrent network?</a:t>
            </a:r>
            <a:br>
              <a:rPr lang="en-US" sz="2800" dirty="0">
                <a:latin typeface="Chalkboard" charset="0"/>
                <a:ea typeface="ＭＳ Ｐゴシック" charset="0"/>
                <a:cs typeface="Chalkboard" charset="0"/>
              </a:rPr>
            </a:br>
            <a:br>
              <a:rPr lang="en-US" sz="2800" dirty="0">
                <a:latin typeface="Chalkboard" charset="0"/>
                <a:ea typeface="ＭＳ Ｐゴシック" charset="0"/>
                <a:cs typeface="Chalkboard" charset="0"/>
              </a:rPr>
            </a:br>
            <a:r>
              <a:rPr lang="en-US" sz="2800" dirty="0">
                <a:latin typeface="Chalkboard" charset="0"/>
                <a:ea typeface="ＭＳ Ｐゴシック" charset="0"/>
                <a:cs typeface="Chalkboard" charset="0"/>
              </a:rPr>
              <a:t>How do dynamic attractors relate to network architecture?</a:t>
            </a:r>
          </a:p>
        </p:txBody>
      </p:sp>
      <p:sp>
        <p:nvSpPr>
          <p:cNvPr id="3" name="Title 1">
            <a:extLst>
              <a:ext uri="{FF2B5EF4-FFF2-40B4-BE49-F238E27FC236}">
                <a16:creationId xmlns:a16="http://schemas.microsoft.com/office/drawing/2014/main" id="{F3CDFD01-F594-374A-87B8-1524F9B7A89A}"/>
              </a:ext>
            </a:extLst>
          </p:cNvPr>
          <p:cNvSpPr txBox="1">
            <a:spLocks/>
          </p:cNvSpPr>
          <p:nvPr/>
        </p:nvSpPr>
        <p:spPr bwMode="auto">
          <a:xfrm>
            <a:off x="533400" y="4495800"/>
            <a:ext cx="8077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800" u="sng" dirty="0">
                <a:latin typeface="Chalkboard" charset="0"/>
                <a:ea typeface="ＭＳ Ｐゴシック" charset="0"/>
                <a:cs typeface="Chalkboard" charset="0"/>
              </a:rPr>
              <a:t>Focus</a:t>
            </a:r>
            <a:r>
              <a:rPr lang="en-US" sz="2800" dirty="0">
                <a:latin typeface="Chalkboard" charset="0"/>
                <a:ea typeface="ＭＳ Ｐゴシック" charset="0"/>
                <a:cs typeface="Chalkboard" charset="0"/>
              </a:rPr>
              <a:t>: the detailed pattern of connectivity, as reflected in a </a:t>
            </a:r>
            <a:r>
              <a:rPr lang="en-US" sz="2800" dirty="0">
                <a:solidFill>
                  <a:srgbClr val="A2001A"/>
                </a:solidFill>
                <a:latin typeface="Chalkboard" charset="0"/>
                <a:ea typeface="ＭＳ Ｐゴシック" charset="0"/>
                <a:cs typeface="Chalkboard" charset="0"/>
              </a:rPr>
              <a:t>directed connectivity graph </a:t>
            </a:r>
          </a:p>
        </p:txBody>
      </p:sp>
    </p:spTree>
    <p:extLst>
      <p:ext uri="{BB962C8B-B14F-4D97-AF65-F5344CB8AC3E}">
        <p14:creationId xmlns:p14="http://schemas.microsoft.com/office/powerpoint/2010/main" val="261329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8077200" cy="1371600"/>
          </a:xfrm>
        </p:spPr>
        <p:txBody>
          <a:bodyPr/>
          <a:lstStyle/>
          <a:p>
            <a:r>
              <a:rPr lang="en-US" sz="2800" dirty="0">
                <a:latin typeface="Chalkboard" charset="0"/>
                <a:ea typeface="ＭＳ Ｐゴシック" charset="0"/>
                <a:cs typeface="Chalkboard" charset="0"/>
              </a:rPr>
              <a:t>Threshold-linear networks</a:t>
            </a:r>
          </a:p>
        </p:txBody>
      </p:sp>
    </p:spTree>
    <p:extLst>
      <p:ext uri="{BB962C8B-B14F-4D97-AF65-F5344CB8AC3E}">
        <p14:creationId xmlns:p14="http://schemas.microsoft.com/office/powerpoint/2010/main" val="1695332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533400" y="76200"/>
            <a:ext cx="7924800" cy="990600"/>
          </a:xfrm>
        </p:spPr>
        <p:txBody>
          <a:bodyPr/>
          <a:lstStyle/>
          <a:p>
            <a:r>
              <a:rPr lang="en-US" sz="2400" dirty="0">
                <a:latin typeface="Lucida Grande"/>
                <a:ea typeface="ＭＳ Ｐゴシック" charset="0"/>
                <a:cs typeface="Lucida Grande"/>
              </a:rPr>
              <a:t>Threshold-linear networks (TLNs)</a:t>
            </a:r>
          </a:p>
        </p:txBody>
      </p:sp>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209800"/>
            <a:ext cx="4721013" cy="1295400"/>
          </a:xfrm>
          <a:prstGeom prst="rect">
            <a:avLst/>
          </a:prstGeom>
        </p:spPr>
      </p:pic>
      <p:grpSp>
        <p:nvGrpSpPr>
          <p:cNvPr id="26" name="Group 50"/>
          <p:cNvGrpSpPr>
            <a:grpSpLocks/>
          </p:cNvGrpSpPr>
          <p:nvPr/>
        </p:nvGrpSpPr>
        <p:grpSpPr bwMode="auto">
          <a:xfrm>
            <a:off x="6438752" y="3933737"/>
            <a:ext cx="1295399" cy="1106488"/>
            <a:chOff x="6400799" y="4344194"/>
            <a:chExt cx="1386600" cy="1218406"/>
          </a:xfrm>
        </p:grpSpPr>
        <p:cxnSp>
          <p:nvCxnSpPr>
            <p:cNvPr id="27" name="Straight Connector 26"/>
            <p:cNvCxnSpPr/>
            <p:nvPr/>
          </p:nvCxnSpPr>
          <p:spPr>
            <a:xfrm rot="5400000">
              <a:off x="6401447" y="4952645"/>
              <a:ext cx="1218406" cy="15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415799" y="5181754"/>
              <a:ext cx="1371600" cy="15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400799" y="5181754"/>
              <a:ext cx="609099" cy="15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flipH="1" flipV="1">
              <a:off x="7009542" y="4418898"/>
              <a:ext cx="763212" cy="7625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1" name="Rectangle 30"/>
          <p:cNvSpPr/>
          <p:nvPr/>
        </p:nvSpPr>
        <p:spPr>
          <a:xfrm>
            <a:off x="3810000" y="1581090"/>
            <a:ext cx="3535318" cy="400110"/>
          </a:xfrm>
          <a:prstGeom prst="rect">
            <a:avLst/>
          </a:prstGeom>
        </p:spPr>
        <p:txBody>
          <a:bodyPr wrap="none">
            <a:spAutoFit/>
          </a:bodyPr>
          <a:lstStyle/>
          <a:p>
            <a:r>
              <a:rPr lang="en-US" sz="2000" dirty="0">
                <a:latin typeface="Lucida Grande"/>
                <a:cs typeface="Lucida Grande"/>
              </a:rPr>
              <a:t>Threshold-linear dynamics</a:t>
            </a:r>
          </a:p>
        </p:txBody>
      </p:sp>
      <p:pic>
        <p:nvPicPr>
          <p:cNvPr id="16" name="Picture 15" descr="excitatory_interneuron_graph_feb15.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345045"/>
            <a:ext cx="2222500" cy="20193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907145"/>
            <a:ext cx="254000" cy="1905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6868" y="1295400"/>
            <a:ext cx="266700" cy="228600"/>
          </a:xfrm>
          <a:prstGeom prst="rect">
            <a:avLst/>
          </a:prstGeom>
        </p:spPr>
      </p:pic>
      <p:pic>
        <p:nvPicPr>
          <p:cNvPr id="19" name="Picture 1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9400" y="2030845"/>
            <a:ext cx="457200" cy="304800"/>
          </a:xfrm>
          <a:prstGeom prst="rect">
            <a:avLst/>
          </a:prstGeom>
        </p:spPr>
      </p:pic>
    </p:spTree>
    <p:extLst>
      <p:ext uri="{BB962C8B-B14F-4D97-AF65-F5344CB8AC3E}">
        <p14:creationId xmlns:p14="http://schemas.microsoft.com/office/powerpoint/2010/main" val="4237853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209800"/>
            <a:ext cx="4721013" cy="1295400"/>
          </a:xfrm>
          <a:prstGeom prst="rect">
            <a:avLst/>
          </a:prstGeom>
        </p:spPr>
      </p:pic>
      <p:grpSp>
        <p:nvGrpSpPr>
          <p:cNvPr id="26" name="Group 50"/>
          <p:cNvGrpSpPr>
            <a:grpSpLocks/>
          </p:cNvGrpSpPr>
          <p:nvPr/>
        </p:nvGrpSpPr>
        <p:grpSpPr bwMode="auto">
          <a:xfrm>
            <a:off x="6438752" y="3933737"/>
            <a:ext cx="1295399" cy="1106488"/>
            <a:chOff x="6400799" y="4344194"/>
            <a:chExt cx="1386600" cy="1218406"/>
          </a:xfrm>
        </p:grpSpPr>
        <p:cxnSp>
          <p:nvCxnSpPr>
            <p:cNvPr id="27" name="Straight Connector 26"/>
            <p:cNvCxnSpPr/>
            <p:nvPr/>
          </p:nvCxnSpPr>
          <p:spPr>
            <a:xfrm rot="5400000">
              <a:off x="6401447" y="4952645"/>
              <a:ext cx="1218406" cy="15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415799" y="5181754"/>
              <a:ext cx="1371600" cy="15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400799" y="5181754"/>
              <a:ext cx="609099" cy="15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flipH="1" flipV="1">
              <a:off x="7009542" y="4418898"/>
              <a:ext cx="763212" cy="7625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1" name="Rectangle 30"/>
          <p:cNvSpPr/>
          <p:nvPr/>
        </p:nvSpPr>
        <p:spPr>
          <a:xfrm>
            <a:off x="3810000" y="1581090"/>
            <a:ext cx="3535318" cy="400110"/>
          </a:xfrm>
          <a:prstGeom prst="rect">
            <a:avLst/>
          </a:prstGeom>
        </p:spPr>
        <p:txBody>
          <a:bodyPr wrap="none">
            <a:spAutoFit/>
          </a:bodyPr>
          <a:lstStyle/>
          <a:p>
            <a:r>
              <a:rPr lang="en-US" sz="2000" dirty="0">
                <a:latin typeface="Lucida Grande"/>
                <a:cs typeface="Lucida Grande"/>
              </a:rPr>
              <a:t>Threshold-linear dynamics</a:t>
            </a:r>
          </a:p>
        </p:txBody>
      </p:sp>
      <p:sp>
        <p:nvSpPr>
          <p:cNvPr id="32" name="Rectangle 31"/>
          <p:cNvSpPr/>
          <p:nvPr/>
        </p:nvSpPr>
        <p:spPr>
          <a:xfrm>
            <a:off x="914400" y="4494073"/>
            <a:ext cx="2845776" cy="1754327"/>
          </a:xfrm>
          <a:prstGeom prst="rect">
            <a:avLst/>
          </a:prstGeom>
        </p:spPr>
        <p:txBody>
          <a:bodyPr wrap="none">
            <a:spAutoFit/>
          </a:bodyPr>
          <a:lstStyle/>
          <a:p>
            <a:r>
              <a:rPr lang="en-US" dirty="0">
                <a:solidFill>
                  <a:srgbClr val="945E18"/>
                </a:solidFill>
                <a:latin typeface="Lucida Grande"/>
                <a:cs typeface="Lucida Grande"/>
              </a:rPr>
              <a:t>multistability</a:t>
            </a:r>
          </a:p>
          <a:p>
            <a:r>
              <a:rPr lang="en-US" dirty="0">
                <a:solidFill>
                  <a:srgbClr val="660066"/>
                </a:solidFill>
                <a:latin typeface="Lucida Grande"/>
                <a:cs typeface="Lucida Grande"/>
              </a:rPr>
              <a:t>limit cycles</a:t>
            </a:r>
          </a:p>
          <a:p>
            <a:r>
              <a:rPr lang="en-US" dirty="0">
                <a:solidFill>
                  <a:srgbClr val="A2001A"/>
                </a:solidFill>
                <a:latin typeface="Lucida Grande"/>
                <a:cs typeface="Lucida Grande"/>
              </a:rPr>
              <a:t>chaos</a:t>
            </a:r>
          </a:p>
          <a:p>
            <a:r>
              <a:rPr lang="en-US" dirty="0">
                <a:solidFill>
                  <a:srgbClr val="3366FF"/>
                </a:solidFill>
                <a:latin typeface="Lucida Grande"/>
                <a:cs typeface="Lucida Grande"/>
              </a:rPr>
              <a:t>quasiperiodic attractors</a:t>
            </a:r>
          </a:p>
          <a:p>
            <a:endParaRPr lang="en-US" dirty="0">
              <a:latin typeface="Lucida Grande"/>
              <a:cs typeface="Lucida Grande"/>
            </a:endParaRPr>
          </a:p>
          <a:p>
            <a:endParaRPr lang="en-US" dirty="0">
              <a:latin typeface="Lucida Grande"/>
              <a:cs typeface="Lucida Grande"/>
            </a:endParaRPr>
          </a:p>
        </p:txBody>
      </p:sp>
      <p:pic>
        <p:nvPicPr>
          <p:cNvPr id="16" name="Picture 15" descr="excitatory_interneuron_graph_feb15.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345045"/>
            <a:ext cx="2222500" cy="20193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907145"/>
            <a:ext cx="254000" cy="1905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6868" y="1295400"/>
            <a:ext cx="266700" cy="228600"/>
          </a:xfrm>
          <a:prstGeom prst="rect">
            <a:avLst/>
          </a:prstGeom>
        </p:spPr>
      </p:pic>
      <p:pic>
        <p:nvPicPr>
          <p:cNvPr id="19" name="Picture 1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9400" y="2030845"/>
            <a:ext cx="457200" cy="304800"/>
          </a:xfrm>
          <a:prstGeom prst="rect">
            <a:avLst/>
          </a:prstGeom>
        </p:spPr>
      </p:pic>
      <p:sp>
        <p:nvSpPr>
          <p:cNvPr id="2" name="Rectangle 1"/>
          <p:cNvSpPr/>
          <p:nvPr/>
        </p:nvSpPr>
        <p:spPr>
          <a:xfrm>
            <a:off x="913835" y="5943600"/>
            <a:ext cx="7468165" cy="369332"/>
          </a:xfrm>
          <a:prstGeom prst="rect">
            <a:avLst/>
          </a:prstGeom>
        </p:spPr>
        <p:txBody>
          <a:bodyPr wrap="square">
            <a:spAutoFit/>
          </a:bodyPr>
          <a:lstStyle/>
          <a:p>
            <a:r>
              <a:rPr lang="en-US" dirty="0">
                <a:latin typeface="Lucida Grande"/>
                <a:cs typeface="Lucida Grande"/>
              </a:rPr>
              <a:t>All types of nonlinear behavior arise for effectively </a:t>
            </a:r>
            <a:r>
              <a:rPr lang="en-US" b="1" dirty="0">
                <a:solidFill>
                  <a:srgbClr val="A2001A"/>
                </a:solidFill>
                <a:latin typeface="Lucida Grande"/>
                <a:cs typeface="Lucida Grande"/>
              </a:rPr>
              <a:t>inhibitory</a:t>
            </a:r>
            <a:r>
              <a:rPr lang="en-US" dirty="0">
                <a:latin typeface="Lucida Grande"/>
                <a:cs typeface="Lucida Grande"/>
              </a:rPr>
              <a:t> W</a:t>
            </a:r>
          </a:p>
        </p:txBody>
      </p:sp>
      <p:sp>
        <p:nvSpPr>
          <p:cNvPr id="21" name="Title 1"/>
          <p:cNvSpPr txBox="1">
            <a:spLocks/>
          </p:cNvSpPr>
          <p:nvPr/>
        </p:nvSpPr>
        <p:spPr bwMode="auto">
          <a:xfrm>
            <a:off x="533400" y="76200"/>
            <a:ext cx="7924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a:ea typeface="ＭＳ Ｐゴシック" charset="0"/>
                <a:cs typeface="Lucida Grande"/>
              </a:rPr>
              <a:t>Threshold-linear networks (TLNs)</a:t>
            </a:r>
          </a:p>
        </p:txBody>
      </p:sp>
    </p:spTree>
    <p:extLst>
      <p:ext uri="{BB962C8B-B14F-4D97-AF65-F5344CB8AC3E}">
        <p14:creationId xmlns:p14="http://schemas.microsoft.com/office/powerpoint/2010/main" val="1294875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533400" y="76200"/>
            <a:ext cx="8153400" cy="685800"/>
          </a:xfrm>
        </p:spPr>
        <p:txBody>
          <a:bodyPr/>
          <a:lstStyle/>
          <a:p>
            <a:r>
              <a:rPr lang="en-US" sz="2400" dirty="0">
                <a:latin typeface="Lucida Grande CE"/>
                <a:ea typeface="ＭＳ Ｐゴシック" charset="0"/>
                <a:cs typeface="Lucida Grande CE"/>
              </a:rPr>
              <a:t>Example nonlinear dynamics from an inhibitory TLN</a:t>
            </a:r>
          </a:p>
        </p:txBody>
      </p:sp>
      <p:pic>
        <p:nvPicPr>
          <p:cNvPr id="4" name="Picture 3" descr="Coexistence-may2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9144000" cy="4724400"/>
          </a:xfrm>
          <a:prstGeom prst="rect">
            <a:avLst/>
          </a:prstGeom>
        </p:spPr>
      </p:pic>
    </p:spTree>
    <p:extLst>
      <p:ext uri="{BB962C8B-B14F-4D97-AF65-F5344CB8AC3E}">
        <p14:creationId xmlns:p14="http://schemas.microsoft.com/office/powerpoint/2010/main" val="1469071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533400" y="152400"/>
            <a:ext cx="7696200" cy="685800"/>
          </a:xfrm>
        </p:spPr>
        <p:txBody>
          <a:bodyPr/>
          <a:lstStyle/>
          <a:p>
            <a:r>
              <a:rPr lang="en-US" sz="2400" dirty="0">
                <a:latin typeface="Chalkboard" charset="0"/>
                <a:ea typeface="ＭＳ Ｐゴシック" charset="0"/>
                <a:cs typeface="Chalkboard" charset="0"/>
              </a:rPr>
              <a:t>Results for TLNs with </a:t>
            </a:r>
            <a:r>
              <a:rPr lang="en-US" sz="2400" dirty="0">
                <a:solidFill>
                  <a:srgbClr val="A2001A"/>
                </a:solidFill>
                <a:latin typeface="Chalkboard" charset="0"/>
                <a:ea typeface="ＭＳ Ｐゴシック" charset="0"/>
                <a:cs typeface="Chalkboard" charset="0"/>
              </a:rPr>
              <a:t>symmetric W</a:t>
            </a:r>
            <a:r>
              <a:rPr lang="en-US" sz="2400" dirty="0">
                <a:latin typeface="Chalkboard" charset="0"/>
                <a:ea typeface="ＭＳ Ｐゴシック" charset="0"/>
                <a:cs typeface="Chalkboard" charset="0"/>
              </a:rPr>
              <a:t> </a:t>
            </a:r>
            <a:br>
              <a:rPr lang="en-US" sz="2400" dirty="0">
                <a:latin typeface="Chalkboard" charset="0"/>
                <a:ea typeface="ＭＳ Ｐゴシック" charset="0"/>
                <a:cs typeface="Chalkboard" charset="0"/>
              </a:rPr>
            </a:br>
            <a:r>
              <a:rPr lang="en-US" sz="2000" dirty="0">
                <a:latin typeface="Chalkboard" charset="0"/>
                <a:ea typeface="ＭＳ Ｐゴシック" charset="0"/>
                <a:cs typeface="Chalkboard" charset="0"/>
              </a:rPr>
              <a:t>(all about stable fixed points)</a:t>
            </a:r>
          </a:p>
        </p:txBody>
      </p:sp>
      <p:sp>
        <p:nvSpPr>
          <p:cNvPr id="4" name="Rectangle 3"/>
          <p:cNvSpPr/>
          <p:nvPr/>
        </p:nvSpPr>
        <p:spPr>
          <a:xfrm>
            <a:off x="609600" y="1295400"/>
            <a:ext cx="8137187" cy="523220"/>
          </a:xfrm>
          <a:prstGeom prst="rect">
            <a:avLst/>
          </a:prstGeom>
        </p:spPr>
        <p:txBody>
          <a:bodyPr wrap="square">
            <a:spAutoFit/>
          </a:bodyPr>
          <a:lstStyle/>
          <a:p>
            <a:r>
              <a:rPr lang="en-US" sz="1400" dirty="0">
                <a:latin typeface="Chalkboard"/>
                <a:cs typeface="Chalkboard"/>
              </a:rPr>
              <a:t>X. </a:t>
            </a:r>
            <a:r>
              <a:rPr lang="en-US" sz="1400" dirty="0" err="1">
                <a:latin typeface="Chalkboard"/>
                <a:cs typeface="Chalkboard"/>
              </a:rPr>
              <a:t>Xie</a:t>
            </a:r>
            <a:r>
              <a:rPr lang="en-US" sz="1400" dirty="0">
                <a:latin typeface="Chalkboard"/>
                <a:cs typeface="Chalkboard"/>
              </a:rPr>
              <a:t>, R. H. </a:t>
            </a:r>
            <a:r>
              <a:rPr lang="en-US" sz="1400" dirty="0" err="1">
                <a:latin typeface="Chalkboard"/>
                <a:cs typeface="Chalkboard"/>
              </a:rPr>
              <a:t>Hahnloser</a:t>
            </a:r>
            <a:r>
              <a:rPr lang="en-US" sz="1400" dirty="0">
                <a:latin typeface="Chalkboard"/>
                <a:cs typeface="Chalkboard"/>
              </a:rPr>
              <a:t>, and H.S. </a:t>
            </a:r>
            <a:r>
              <a:rPr lang="en-US" sz="1400" dirty="0" err="1">
                <a:latin typeface="Chalkboard"/>
                <a:cs typeface="Chalkboard"/>
              </a:rPr>
              <a:t>Seung</a:t>
            </a:r>
            <a:r>
              <a:rPr lang="en-US" sz="1400" dirty="0">
                <a:latin typeface="Chalkboard"/>
                <a:cs typeface="Chalkboard"/>
              </a:rPr>
              <a:t>. Selectively grouping neurons in recurrent networks of lateral inhibition. </a:t>
            </a:r>
            <a:r>
              <a:rPr lang="fi-FI" sz="1400" dirty="0" err="1">
                <a:latin typeface="Chalkboard"/>
                <a:cs typeface="Chalkboard"/>
              </a:rPr>
              <a:t>Neural</a:t>
            </a:r>
            <a:r>
              <a:rPr lang="fi-FI" sz="1400" dirty="0">
                <a:latin typeface="Chalkboard"/>
                <a:cs typeface="Chalkboard"/>
              </a:rPr>
              <a:t> </a:t>
            </a:r>
            <a:r>
              <a:rPr lang="fi-FI" sz="1400" dirty="0" err="1">
                <a:latin typeface="Chalkboard"/>
                <a:cs typeface="Chalkboard"/>
              </a:rPr>
              <a:t>Computation</a:t>
            </a:r>
            <a:r>
              <a:rPr lang="fi-FI" sz="1400" dirty="0">
                <a:latin typeface="Chalkboard"/>
                <a:cs typeface="Chalkboard"/>
              </a:rPr>
              <a:t>, 2002.</a:t>
            </a:r>
            <a:endParaRPr lang="en-US" sz="1400" dirty="0">
              <a:latin typeface="Chalkboard"/>
              <a:cs typeface="Chalkboard"/>
            </a:endParaRPr>
          </a:p>
        </p:txBody>
      </p:sp>
      <p:sp>
        <p:nvSpPr>
          <p:cNvPr id="5" name="Rectangle 4"/>
          <p:cNvSpPr/>
          <p:nvPr/>
        </p:nvSpPr>
        <p:spPr>
          <a:xfrm>
            <a:off x="625813" y="1981200"/>
            <a:ext cx="8137187" cy="523220"/>
          </a:xfrm>
          <a:prstGeom prst="rect">
            <a:avLst/>
          </a:prstGeom>
        </p:spPr>
        <p:txBody>
          <a:bodyPr wrap="square">
            <a:spAutoFit/>
          </a:bodyPr>
          <a:lstStyle/>
          <a:p>
            <a:r>
              <a:rPr lang="en-US" sz="1400" dirty="0">
                <a:latin typeface="Chalkboard"/>
                <a:cs typeface="Chalkboard"/>
              </a:rPr>
              <a:t>R. H. </a:t>
            </a:r>
            <a:r>
              <a:rPr lang="en-US" sz="1400" dirty="0" err="1">
                <a:latin typeface="Chalkboard"/>
                <a:cs typeface="Chalkboard"/>
              </a:rPr>
              <a:t>Hahnloser</a:t>
            </a:r>
            <a:r>
              <a:rPr lang="en-US" sz="1400" dirty="0">
                <a:latin typeface="Chalkboard"/>
                <a:cs typeface="Chalkboard"/>
              </a:rPr>
              <a:t>, H.S. </a:t>
            </a:r>
            <a:r>
              <a:rPr lang="en-US" sz="1400" dirty="0" err="1">
                <a:latin typeface="Chalkboard"/>
                <a:cs typeface="Chalkboard"/>
              </a:rPr>
              <a:t>Seung</a:t>
            </a:r>
            <a:r>
              <a:rPr lang="en-US" sz="1400" dirty="0">
                <a:latin typeface="Chalkboard"/>
                <a:cs typeface="Chalkboard"/>
              </a:rPr>
              <a:t>, and J.J. </a:t>
            </a:r>
            <a:r>
              <a:rPr lang="en-US" sz="1400" dirty="0" err="1">
                <a:latin typeface="Chalkboard"/>
                <a:cs typeface="Chalkboard"/>
              </a:rPr>
              <a:t>Slotine</a:t>
            </a:r>
            <a:r>
              <a:rPr lang="en-US" sz="1400" dirty="0">
                <a:latin typeface="Chalkboard"/>
                <a:cs typeface="Chalkboard"/>
              </a:rPr>
              <a:t>. Permitted and forbidden sets in symmetric threshold-linear networks. Neural Computation, 2003.</a:t>
            </a:r>
          </a:p>
        </p:txBody>
      </p:sp>
      <p:sp>
        <p:nvSpPr>
          <p:cNvPr id="7" name="Rectangle 6"/>
          <p:cNvSpPr/>
          <p:nvPr/>
        </p:nvSpPr>
        <p:spPr>
          <a:xfrm>
            <a:off x="625813" y="2743200"/>
            <a:ext cx="8137187" cy="307777"/>
          </a:xfrm>
          <a:prstGeom prst="rect">
            <a:avLst/>
          </a:prstGeom>
        </p:spPr>
        <p:txBody>
          <a:bodyPr wrap="square">
            <a:spAutoFit/>
          </a:bodyPr>
          <a:lstStyle/>
          <a:p>
            <a:r>
              <a:rPr lang="en-US" sz="1400" dirty="0">
                <a:latin typeface="Chalkboard"/>
                <a:cs typeface="Chalkboard"/>
              </a:rPr>
              <a:t>C. </a:t>
            </a:r>
            <a:r>
              <a:rPr lang="en-US" sz="1400" dirty="0" err="1">
                <a:latin typeface="Chalkboard"/>
                <a:cs typeface="Chalkboard"/>
              </a:rPr>
              <a:t>Curto</a:t>
            </a:r>
            <a:r>
              <a:rPr lang="en-US" sz="1400" dirty="0">
                <a:latin typeface="Chalkboard"/>
                <a:cs typeface="Chalkboard"/>
              </a:rPr>
              <a:t>, A. </a:t>
            </a:r>
            <a:r>
              <a:rPr lang="en-US" sz="1400" dirty="0" err="1">
                <a:latin typeface="Chalkboard"/>
                <a:cs typeface="Chalkboard"/>
              </a:rPr>
              <a:t>Degeratu</a:t>
            </a:r>
            <a:r>
              <a:rPr lang="en-US" sz="1400" dirty="0">
                <a:latin typeface="Chalkboard"/>
                <a:cs typeface="Chalkboard"/>
              </a:rPr>
              <a:t>, and V. </a:t>
            </a:r>
            <a:r>
              <a:rPr lang="en-US" sz="1400" dirty="0" err="1">
                <a:latin typeface="Chalkboard"/>
                <a:cs typeface="Chalkboard"/>
              </a:rPr>
              <a:t>Itskov</a:t>
            </a:r>
            <a:r>
              <a:rPr lang="en-US" sz="1400" dirty="0">
                <a:latin typeface="Chalkboard"/>
                <a:cs typeface="Chalkboard"/>
              </a:rPr>
              <a:t>. Flexible memory networks. Bull. Math. Biol., 2012.</a:t>
            </a:r>
          </a:p>
        </p:txBody>
      </p:sp>
      <p:sp>
        <p:nvSpPr>
          <p:cNvPr id="8" name="TextBox 7"/>
          <p:cNvSpPr txBox="1"/>
          <p:nvPr/>
        </p:nvSpPr>
        <p:spPr>
          <a:xfrm>
            <a:off x="640202" y="3286780"/>
            <a:ext cx="8503798" cy="523220"/>
          </a:xfrm>
          <a:prstGeom prst="rect">
            <a:avLst/>
          </a:prstGeom>
          <a:noFill/>
        </p:spPr>
        <p:txBody>
          <a:bodyPr wrap="square" rtlCol="0">
            <a:spAutoFit/>
          </a:bodyPr>
          <a:lstStyle/>
          <a:p>
            <a:r>
              <a:rPr lang="en-US" sz="1400" dirty="0">
                <a:latin typeface="Chalkboard"/>
                <a:cs typeface="Chalkboard"/>
              </a:rPr>
              <a:t>C. </a:t>
            </a:r>
            <a:r>
              <a:rPr lang="en-US" sz="1400" dirty="0" err="1">
                <a:latin typeface="Chalkboard"/>
                <a:cs typeface="Chalkboard"/>
              </a:rPr>
              <a:t>Curto</a:t>
            </a:r>
            <a:r>
              <a:rPr lang="en-US" sz="1400" dirty="0">
                <a:latin typeface="Chalkboard"/>
                <a:cs typeface="Chalkboard"/>
              </a:rPr>
              <a:t>, A. </a:t>
            </a:r>
            <a:r>
              <a:rPr lang="en-US" sz="1400" dirty="0" err="1">
                <a:latin typeface="Chalkboard"/>
                <a:cs typeface="Chalkboard"/>
              </a:rPr>
              <a:t>Degeratu</a:t>
            </a:r>
            <a:r>
              <a:rPr lang="en-US" sz="1400" dirty="0">
                <a:latin typeface="Chalkboard"/>
                <a:cs typeface="Chalkboard"/>
              </a:rPr>
              <a:t>, and V. </a:t>
            </a:r>
            <a:r>
              <a:rPr lang="en-US" sz="1400" dirty="0" err="1">
                <a:latin typeface="Chalkboard"/>
                <a:cs typeface="Chalkboard"/>
              </a:rPr>
              <a:t>Itskov</a:t>
            </a:r>
            <a:r>
              <a:rPr lang="en-US" sz="1400" dirty="0">
                <a:latin typeface="Chalkboard"/>
                <a:cs typeface="Chalkboard"/>
              </a:rPr>
              <a:t>. Encoding binary neural codes in networks of threshold-linear neurons. </a:t>
            </a:r>
            <a:r>
              <a:rPr lang="fi-FI" sz="1400" dirty="0" err="1">
                <a:latin typeface="Chalkboard"/>
                <a:cs typeface="Chalkboard"/>
              </a:rPr>
              <a:t>Neural</a:t>
            </a:r>
            <a:r>
              <a:rPr lang="fi-FI" sz="1400" dirty="0">
                <a:latin typeface="Chalkboard"/>
                <a:cs typeface="Chalkboard"/>
              </a:rPr>
              <a:t> </a:t>
            </a:r>
            <a:r>
              <a:rPr lang="fi-FI" sz="1400" dirty="0" err="1">
                <a:latin typeface="Chalkboard"/>
                <a:cs typeface="Chalkboard"/>
              </a:rPr>
              <a:t>Computation</a:t>
            </a:r>
            <a:r>
              <a:rPr lang="fi-FI" sz="1400" dirty="0">
                <a:latin typeface="Chalkboard"/>
                <a:cs typeface="Chalkboard"/>
              </a:rPr>
              <a:t>, 2013.</a:t>
            </a:r>
          </a:p>
        </p:txBody>
      </p:sp>
      <p:sp>
        <p:nvSpPr>
          <p:cNvPr id="9" name="Rectangle 8"/>
          <p:cNvSpPr/>
          <p:nvPr/>
        </p:nvSpPr>
        <p:spPr>
          <a:xfrm>
            <a:off x="685800" y="3959423"/>
            <a:ext cx="8137188" cy="307777"/>
          </a:xfrm>
          <a:prstGeom prst="rect">
            <a:avLst/>
          </a:prstGeom>
        </p:spPr>
        <p:txBody>
          <a:bodyPr wrap="square">
            <a:spAutoFit/>
          </a:bodyPr>
          <a:lstStyle/>
          <a:p>
            <a:r>
              <a:rPr lang="en-US" sz="1400" dirty="0">
                <a:latin typeface="Chalkboard"/>
                <a:cs typeface="Chalkboard"/>
              </a:rPr>
              <a:t>C. </a:t>
            </a:r>
            <a:r>
              <a:rPr lang="en-US" sz="1400" dirty="0" err="1">
                <a:latin typeface="Chalkboard"/>
                <a:cs typeface="Chalkboard"/>
              </a:rPr>
              <a:t>Curto</a:t>
            </a:r>
            <a:r>
              <a:rPr lang="en-US" sz="1400" dirty="0">
                <a:latin typeface="Chalkboard"/>
                <a:cs typeface="Chalkboard"/>
              </a:rPr>
              <a:t> and K. Morrison. Pattern completion in threshold-linear networks. Neural Comp., 2016.</a:t>
            </a:r>
          </a:p>
        </p:txBody>
      </p:sp>
    </p:spTree>
    <p:extLst>
      <p:ext uri="{BB962C8B-B14F-4D97-AF65-F5344CB8AC3E}">
        <p14:creationId xmlns:p14="http://schemas.microsoft.com/office/powerpoint/2010/main" val="42578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533400" y="152400"/>
            <a:ext cx="7696200" cy="685800"/>
          </a:xfrm>
        </p:spPr>
        <p:txBody>
          <a:bodyPr/>
          <a:lstStyle/>
          <a:p>
            <a:r>
              <a:rPr lang="en-US" sz="2400" dirty="0">
                <a:latin typeface="Chalkboard" charset="0"/>
                <a:ea typeface="ＭＳ Ｐゴシック" charset="0"/>
                <a:cs typeface="Chalkboard" charset="0"/>
              </a:rPr>
              <a:t>Results for TLNs with </a:t>
            </a:r>
            <a:r>
              <a:rPr lang="en-US" sz="2400" dirty="0">
                <a:solidFill>
                  <a:srgbClr val="A2001A"/>
                </a:solidFill>
                <a:latin typeface="Chalkboard" charset="0"/>
                <a:ea typeface="ＭＳ Ｐゴシック" charset="0"/>
                <a:cs typeface="Chalkboard" charset="0"/>
              </a:rPr>
              <a:t>symmetric W</a:t>
            </a:r>
            <a:r>
              <a:rPr lang="en-US" sz="2400" dirty="0">
                <a:latin typeface="Chalkboard" charset="0"/>
                <a:ea typeface="ＭＳ Ｐゴシック" charset="0"/>
                <a:cs typeface="Chalkboard" charset="0"/>
              </a:rPr>
              <a:t> </a:t>
            </a:r>
            <a:br>
              <a:rPr lang="en-US" sz="2400" dirty="0">
                <a:latin typeface="Chalkboard" charset="0"/>
                <a:ea typeface="ＭＳ Ｐゴシック" charset="0"/>
                <a:cs typeface="Chalkboard" charset="0"/>
              </a:rPr>
            </a:br>
            <a:r>
              <a:rPr lang="en-US" sz="2000" dirty="0">
                <a:latin typeface="Chalkboard" charset="0"/>
                <a:ea typeface="ＭＳ Ｐゴシック" charset="0"/>
                <a:cs typeface="Chalkboard" charset="0"/>
              </a:rPr>
              <a:t>(all about stable fixed points)</a:t>
            </a:r>
          </a:p>
        </p:txBody>
      </p:sp>
      <p:sp>
        <p:nvSpPr>
          <p:cNvPr id="4" name="Rectangle 3"/>
          <p:cNvSpPr/>
          <p:nvPr/>
        </p:nvSpPr>
        <p:spPr>
          <a:xfrm>
            <a:off x="609600" y="1295400"/>
            <a:ext cx="8137187" cy="523220"/>
          </a:xfrm>
          <a:prstGeom prst="rect">
            <a:avLst/>
          </a:prstGeom>
        </p:spPr>
        <p:txBody>
          <a:bodyPr wrap="square">
            <a:spAutoFit/>
          </a:bodyPr>
          <a:lstStyle/>
          <a:p>
            <a:r>
              <a:rPr lang="en-US" sz="1400" dirty="0">
                <a:latin typeface="Chalkboard"/>
                <a:cs typeface="Chalkboard"/>
              </a:rPr>
              <a:t>X. </a:t>
            </a:r>
            <a:r>
              <a:rPr lang="en-US" sz="1400" dirty="0" err="1">
                <a:latin typeface="Chalkboard"/>
                <a:cs typeface="Chalkboard"/>
              </a:rPr>
              <a:t>Xie</a:t>
            </a:r>
            <a:r>
              <a:rPr lang="en-US" sz="1400" dirty="0">
                <a:latin typeface="Chalkboard"/>
                <a:cs typeface="Chalkboard"/>
              </a:rPr>
              <a:t>, R. H. </a:t>
            </a:r>
            <a:r>
              <a:rPr lang="en-US" sz="1400" dirty="0" err="1">
                <a:latin typeface="Chalkboard"/>
                <a:cs typeface="Chalkboard"/>
              </a:rPr>
              <a:t>Hahnloser</a:t>
            </a:r>
            <a:r>
              <a:rPr lang="en-US" sz="1400" dirty="0">
                <a:latin typeface="Chalkboard"/>
                <a:cs typeface="Chalkboard"/>
              </a:rPr>
              <a:t>, and H.S. </a:t>
            </a:r>
            <a:r>
              <a:rPr lang="en-US" sz="1400" dirty="0" err="1">
                <a:latin typeface="Chalkboard"/>
                <a:cs typeface="Chalkboard"/>
              </a:rPr>
              <a:t>Seung</a:t>
            </a:r>
            <a:r>
              <a:rPr lang="en-US" sz="1400" dirty="0">
                <a:latin typeface="Chalkboard"/>
                <a:cs typeface="Chalkboard"/>
              </a:rPr>
              <a:t>. Selectively grouping neurons in recurrent networks of lateral inhibition. </a:t>
            </a:r>
            <a:r>
              <a:rPr lang="fi-FI" sz="1400" dirty="0" err="1">
                <a:latin typeface="Chalkboard"/>
                <a:cs typeface="Chalkboard"/>
              </a:rPr>
              <a:t>Neural</a:t>
            </a:r>
            <a:r>
              <a:rPr lang="fi-FI" sz="1400" dirty="0">
                <a:latin typeface="Chalkboard"/>
                <a:cs typeface="Chalkboard"/>
              </a:rPr>
              <a:t> </a:t>
            </a:r>
            <a:r>
              <a:rPr lang="fi-FI" sz="1400" dirty="0" err="1">
                <a:latin typeface="Chalkboard"/>
                <a:cs typeface="Chalkboard"/>
              </a:rPr>
              <a:t>Computation</a:t>
            </a:r>
            <a:r>
              <a:rPr lang="fi-FI" sz="1400" dirty="0">
                <a:latin typeface="Chalkboard"/>
                <a:cs typeface="Chalkboard"/>
              </a:rPr>
              <a:t>, 2002.</a:t>
            </a:r>
            <a:endParaRPr lang="en-US" sz="1400" dirty="0">
              <a:latin typeface="Chalkboard"/>
              <a:cs typeface="Chalkboard"/>
            </a:endParaRPr>
          </a:p>
        </p:txBody>
      </p:sp>
      <p:sp>
        <p:nvSpPr>
          <p:cNvPr id="5" name="Rectangle 4"/>
          <p:cNvSpPr/>
          <p:nvPr/>
        </p:nvSpPr>
        <p:spPr>
          <a:xfrm>
            <a:off x="625813" y="1981200"/>
            <a:ext cx="8137187" cy="523220"/>
          </a:xfrm>
          <a:prstGeom prst="rect">
            <a:avLst/>
          </a:prstGeom>
        </p:spPr>
        <p:txBody>
          <a:bodyPr wrap="square">
            <a:spAutoFit/>
          </a:bodyPr>
          <a:lstStyle/>
          <a:p>
            <a:r>
              <a:rPr lang="en-US" sz="1400" dirty="0">
                <a:latin typeface="Chalkboard"/>
                <a:cs typeface="Chalkboard"/>
              </a:rPr>
              <a:t>R. H. </a:t>
            </a:r>
            <a:r>
              <a:rPr lang="en-US" sz="1400" dirty="0" err="1">
                <a:latin typeface="Chalkboard"/>
                <a:cs typeface="Chalkboard"/>
              </a:rPr>
              <a:t>Hahnloser</a:t>
            </a:r>
            <a:r>
              <a:rPr lang="en-US" sz="1400" dirty="0">
                <a:latin typeface="Chalkboard"/>
                <a:cs typeface="Chalkboard"/>
              </a:rPr>
              <a:t>, H.S. </a:t>
            </a:r>
            <a:r>
              <a:rPr lang="en-US" sz="1400" dirty="0" err="1">
                <a:latin typeface="Chalkboard"/>
                <a:cs typeface="Chalkboard"/>
              </a:rPr>
              <a:t>Seung</a:t>
            </a:r>
            <a:r>
              <a:rPr lang="en-US" sz="1400" dirty="0">
                <a:latin typeface="Chalkboard"/>
                <a:cs typeface="Chalkboard"/>
              </a:rPr>
              <a:t>, and J.J. </a:t>
            </a:r>
            <a:r>
              <a:rPr lang="en-US" sz="1400" dirty="0" err="1">
                <a:latin typeface="Chalkboard"/>
                <a:cs typeface="Chalkboard"/>
              </a:rPr>
              <a:t>Slotine</a:t>
            </a:r>
            <a:r>
              <a:rPr lang="en-US" sz="1400" dirty="0">
                <a:latin typeface="Chalkboard"/>
                <a:cs typeface="Chalkboard"/>
              </a:rPr>
              <a:t>. Permitted and forbidden sets in symmetric threshold-linear networks. Neural Computation, 2003.</a:t>
            </a:r>
          </a:p>
        </p:txBody>
      </p:sp>
      <p:sp>
        <p:nvSpPr>
          <p:cNvPr id="7" name="Rectangle 6"/>
          <p:cNvSpPr/>
          <p:nvPr/>
        </p:nvSpPr>
        <p:spPr>
          <a:xfrm>
            <a:off x="625813" y="2743200"/>
            <a:ext cx="8137187" cy="307777"/>
          </a:xfrm>
          <a:prstGeom prst="rect">
            <a:avLst/>
          </a:prstGeom>
        </p:spPr>
        <p:txBody>
          <a:bodyPr wrap="square">
            <a:spAutoFit/>
          </a:bodyPr>
          <a:lstStyle/>
          <a:p>
            <a:r>
              <a:rPr lang="en-US" sz="1400" dirty="0">
                <a:latin typeface="Chalkboard"/>
                <a:cs typeface="Chalkboard"/>
              </a:rPr>
              <a:t>C. </a:t>
            </a:r>
            <a:r>
              <a:rPr lang="en-US" sz="1400" dirty="0" err="1">
                <a:latin typeface="Chalkboard"/>
                <a:cs typeface="Chalkboard"/>
              </a:rPr>
              <a:t>Curto</a:t>
            </a:r>
            <a:r>
              <a:rPr lang="en-US" sz="1400" dirty="0">
                <a:latin typeface="Chalkboard"/>
                <a:cs typeface="Chalkboard"/>
              </a:rPr>
              <a:t>, A. </a:t>
            </a:r>
            <a:r>
              <a:rPr lang="en-US" sz="1400" dirty="0" err="1">
                <a:latin typeface="Chalkboard"/>
                <a:cs typeface="Chalkboard"/>
              </a:rPr>
              <a:t>Degeratu</a:t>
            </a:r>
            <a:r>
              <a:rPr lang="en-US" sz="1400" dirty="0">
                <a:latin typeface="Chalkboard"/>
                <a:cs typeface="Chalkboard"/>
              </a:rPr>
              <a:t>, and V. </a:t>
            </a:r>
            <a:r>
              <a:rPr lang="en-US" sz="1400" dirty="0" err="1">
                <a:latin typeface="Chalkboard"/>
                <a:cs typeface="Chalkboard"/>
              </a:rPr>
              <a:t>Itskov</a:t>
            </a:r>
            <a:r>
              <a:rPr lang="en-US" sz="1400" dirty="0">
                <a:latin typeface="Chalkboard"/>
                <a:cs typeface="Chalkboard"/>
              </a:rPr>
              <a:t>. Flexible memory networks. Bull. Math. Biol., 2012.</a:t>
            </a:r>
          </a:p>
        </p:txBody>
      </p:sp>
      <p:sp>
        <p:nvSpPr>
          <p:cNvPr id="8" name="TextBox 7"/>
          <p:cNvSpPr txBox="1"/>
          <p:nvPr/>
        </p:nvSpPr>
        <p:spPr>
          <a:xfrm>
            <a:off x="640202" y="3286780"/>
            <a:ext cx="8503798" cy="523220"/>
          </a:xfrm>
          <a:prstGeom prst="rect">
            <a:avLst/>
          </a:prstGeom>
          <a:noFill/>
        </p:spPr>
        <p:txBody>
          <a:bodyPr wrap="square" rtlCol="0">
            <a:spAutoFit/>
          </a:bodyPr>
          <a:lstStyle/>
          <a:p>
            <a:r>
              <a:rPr lang="en-US" sz="1400" dirty="0">
                <a:latin typeface="Chalkboard"/>
                <a:cs typeface="Chalkboard"/>
              </a:rPr>
              <a:t>C. </a:t>
            </a:r>
            <a:r>
              <a:rPr lang="en-US" sz="1400" dirty="0" err="1">
                <a:latin typeface="Chalkboard"/>
                <a:cs typeface="Chalkboard"/>
              </a:rPr>
              <a:t>Curto</a:t>
            </a:r>
            <a:r>
              <a:rPr lang="en-US" sz="1400" dirty="0">
                <a:latin typeface="Chalkboard"/>
                <a:cs typeface="Chalkboard"/>
              </a:rPr>
              <a:t>, A. </a:t>
            </a:r>
            <a:r>
              <a:rPr lang="en-US" sz="1400" dirty="0" err="1">
                <a:latin typeface="Chalkboard"/>
                <a:cs typeface="Chalkboard"/>
              </a:rPr>
              <a:t>Degeratu</a:t>
            </a:r>
            <a:r>
              <a:rPr lang="en-US" sz="1400" dirty="0">
                <a:latin typeface="Chalkboard"/>
                <a:cs typeface="Chalkboard"/>
              </a:rPr>
              <a:t>, and V. </a:t>
            </a:r>
            <a:r>
              <a:rPr lang="en-US" sz="1400" dirty="0" err="1">
                <a:latin typeface="Chalkboard"/>
                <a:cs typeface="Chalkboard"/>
              </a:rPr>
              <a:t>Itskov</a:t>
            </a:r>
            <a:r>
              <a:rPr lang="en-US" sz="1400" dirty="0">
                <a:latin typeface="Chalkboard"/>
                <a:cs typeface="Chalkboard"/>
              </a:rPr>
              <a:t>. Encoding binary neural codes in networks of threshold-linear neurons. </a:t>
            </a:r>
            <a:r>
              <a:rPr lang="fi-FI" sz="1400" dirty="0" err="1">
                <a:latin typeface="Chalkboard"/>
                <a:cs typeface="Chalkboard"/>
              </a:rPr>
              <a:t>Neural</a:t>
            </a:r>
            <a:r>
              <a:rPr lang="fi-FI" sz="1400" dirty="0">
                <a:latin typeface="Chalkboard"/>
                <a:cs typeface="Chalkboard"/>
              </a:rPr>
              <a:t> </a:t>
            </a:r>
            <a:r>
              <a:rPr lang="fi-FI" sz="1400" dirty="0" err="1">
                <a:latin typeface="Chalkboard"/>
                <a:cs typeface="Chalkboard"/>
              </a:rPr>
              <a:t>Computation</a:t>
            </a:r>
            <a:r>
              <a:rPr lang="fi-FI" sz="1400" dirty="0">
                <a:latin typeface="Chalkboard"/>
                <a:cs typeface="Chalkboard"/>
              </a:rPr>
              <a:t>, 2013.</a:t>
            </a:r>
          </a:p>
        </p:txBody>
      </p:sp>
      <p:sp>
        <p:nvSpPr>
          <p:cNvPr id="9" name="Rectangle 8"/>
          <p:cNvSpPr/>
          <p:nvPr/>
        </p:nvSpPr>
        <p:spPr>
          <a:xfrm>
            <a:off x="685800" y="3959423"/>
            <a:ext cx="8137188" cy="307777"/>
          </a:xfrm>
          <a:prstGeom prst="rect">
            <a:avLst/>
          </a:prstGeom>
        </p:spPr>
        <p:txBody>
          <a:bodyPr wrap="square">
            <a:spAutoFit/>
          </a:bodyPr>
          <a:lstStyle/>
          <a:p>
            <a:r>
              <a:rPr lang="en-US" sz="1400" dirty="0">
                <a:latin typeface="Chalkboard"/>
                <a:cs typeface="Chalkboard"/>
              </a:rPr>
              <a:t>C. </a:t>
            </a:r>
            <a:r>
              <a:rPr lang="en-US" sz="1400" dirty="0" err="1">
                <a:latin typeface="Chalkboard"/>
                <a:cs typeface="Chalkboard"/>
              </a:rPr>
              <a:t>Curto</a:t>
            </a:r>
            <a:r>
              <a:rPr lang="en-US" sz="1400" dirty="0">
                <a:latin typeface="Chalkboard"/>
                <a:cs typeface="Chalkboard"/>
              </a:rPr>
              <a:t> and K. Morrison. Pattern completion in threshold-linear networks. Neural Comp., 2016.</a:t>
            </a:r>
          </a:p>
        </p:txBody>
      </p:sp>
      <p:sp>
        <p:nvSpPr>
          <p:cNvPr id="2" name="Rectangle 1"/>
          <p:cNvSpPr/>
          <p:nvPr/>
        </p:nvSpPr>
        <p:spPr>
          <a:xfrm>
            <a:off x="1110102" y="4438471"/>
            <a:ext cx="6281298" cy="923330"/>
          </a:xfrm>
          <a:prstGeom prst="rect">
            <a:avLst/>
          </a:prstGeom>
        </p:spPr>
        <p:txBody>
          <a:bodyPr wrap="square">
            <a:spAutoFit/>
          </a:bodyPr>
          <a:lstStyle/>
          <a:p>
            <a:r>
              <a:rPr lang="en-US" dirty="0">
                <a:latin typeface="Chalkboard"/>
                <a:cs typeface="Chalkboard"/>
              </a:rPr>
              <a:t>Here we just get static attractors (stable fixed points).</a:t>
            </a:r>
          </a:p>
          <a:p>
            <a:r>
              <a:rPr lang="en-US" dirty="0">
                <a:latin typeface="Chalkboard"/>
                <a:cs typeface="Chalkboard"/>
              </a:rPr>
              <a:t>We want to study networks that generate </a:t>
            </a:r>
            <a:r>
              <a:rPr lang="en-US" u="sng" dirty="0">
                <a:solidFill>
                  <a:srgbClr val="A2001A"/>
                </a:solidFill>
                <a:latin typeface="Chalkboard"/>
                <a:cs typeface="Chalkboard"/>
              </a:rPr>
              <a:t>rhythms</a:t>
            </a:r>
            <a:r>
              <a:rPr lang="en-US" dirty="0">
                <a:solidFill>
                  <a:srgbClr val="A2001A"/>
                </a:solidFill>
                <a:latin typeface="Chalkboard"/>
                <a:cs typeface="Chalkboard"/>
              </a:rPr>
              <a:t> </a:t>
            </a:r>
            <a:r>
              <a:rPr lang="en-US" dirty="0">
                <a:solidFill>
                  <a:srgbClr val="000000"/>
                </a:solidFill>
                <a:latin typeface="Chalkboard"/>
                <a:cs typeface="Chalkboard"/>
              </a:rPr>
              <a:t>and</a:t>
            </a:r>
            <a:r>
              <a:rPr lang="en-US" dirty="0">
                <a:solidFill>
                  <a:srgbClr val="A2001A"/>
                </a:solidFill>
                <a:latin typeface="Chalkboard"/>
                <a:cs typeface="Chalkboard"/>
              </a:rPr>
              <a:t> </a:t>
            </a:r>
            <a:r>
              <a:rPr lang="en-US" u="sng" dirty="0">
                <a:solidFill>
                  <a:srgbClr val="A2001A"/>
                </a:solidFill>
                <a:latin typeface="Chalkboard"/>
                <a:cs typeface="Chalkboard"/>
              </a:rPr>
              <a:t>sequences</a:t>
            </a:r>
            <a:r>
              <a:rPr lang="en-US" dirty="0">
                <a:solidFill>
                  <a:srgbClr val="000000"/>
                </a:solidFill>
                <a:latin typeface="Chalkboard"/>
                <a:cs typeface="Chalkboard"/>
              </a:rPr>
              <a:t> !</a:t>
            </a:r>
          </a:p>
        </p:txBody>
      </p:sp>
    </p:spTree>
    <p:extLst>
      <p:ext uri="{BB962C8B-B14F-4D97-AF65-F5344CB8AC3E}">
        <p14:creationId xmlns:p14="http://schemas.microsoft.com/office/powerpoint/2010/main" val="274856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B9BE70F-2054-8047-B1BA-6F843C35E6ED}"/>
              </a:ext>
            </a:extLst>
          </p:cNvPr>
          <p:cNvSpPr/>
          <p:nvPr/>
        </p:nvSpPr>
        <p:spPr>
          <a:xfrm>
            <a:off x="381000" y="3124200"/>
            <a:ext cx="8229600" cy="2173415"/>
          </a:xfrm>
          <a:prstGeom prst="rect">
            <a:avLst/>
          </a:prstGeom>
          <a:ln w="38100">
            <a:solidFill>
              <a:srgbClr val="C00000"/>
            </a:solidFill>
          </a:ln>
        </p:spPr>
        <p:txBody>
          <a:bodyPr wrap="square">
            <a:noAutofit/>
          </a:bodyPr>
          <a:lstStyle/>
          <a:p>
            <a:endParaRPr lang="en-US" sz="800" dirty="0">
              <a:latin typeface="Lucida Grande" panose="020B0600040502020204" pitchFamily="34" charset="0"/>
              <a:cs typeface="Lucida Grande" panose="020B0600040502020204" pitchFamily="34" charset="0"/>
            </a:endParaRPr>
          </a:p>
          <a:p>
            <a:pPr algn="ctr"/>
            <a:r>
              <a:rPr lang="en-US" sz="2000" dirty="0">
                <a:latin typeface="Lucida Grande" panose="020B0600040502020204" pitchFamily="34" charset="0"/>
                <a:cs typeface="Lucida Grande" panose="020B0600040502020204" pitchFamily="34" charset="0"/>
              </a:rPr>
              <a:t> Math results for today’s talk on </a:t>
            </a:r>
            <a:r>
              <a:rPr lang="en-US" sz="2000" dirty="0">
                <a:solidFill>
                  <a:srgbClr val="A2001A"/>
                </a:solidFill>
                <a:latin typeface="Lucida Grande" panose="020B0600040502020204" pitchFamily="34" charset="0"/>
                <a:cs typeface="Lucida Grande" panose="020B0600040502020204" pitchFamily="34" charset="0"/>
              </a:rPr>
              <a:t>NON-symmetric W</a:t>
            </a:r>
            <a:r>
              <a:rPr lang="en-US" sz="2000" dirty="0">
                <a:latin typeface="Lucida Grande" panose="020B0600040502020204" pitchFamily="34" charset="0"/>
                <a:cs typeface="Lucida Grande" panose="020B0600040502020204" pitchFamily="34" charset="0"/>
              </a:rPr>
              <a:t>:  </a:t>
            </a:r>
          </a:p>
          <a:p>
            <a:endParaRPr lang="en-US" sz="1600" dirty="0">
              <a:latin typeface="Lucida Grande" panose="020B0600040502020204" pitchFamily="34" charset="0"/>
              <a:cs typeface="Lucida Grande" panose="020B0600040502020204" pitchFamily="34" charset="0"/>
            </a:endParaRPr>
          </a:p>
          <a:p>
            <a:r>
              <a:rPr lang="en-US" sz="1600" dirty="0">
                <a:latin typeface="Lucida Grande" panose="020B0600040502020204" pitchFamily="34" charset="0"/>
                <a:cs typeface="Lucida Grande" panose="020B0600040502020204" pitchFamily="34" charset="0"/>
              </a:rPr>
              <a:t>  </a:t>
            </a:r>
            <a:r>
              <a:rPr lang="en-US" sz="1500" dirty="0">
                <a:latin typeface="Lucida Grande" panose="020B0600040502020204" pitchFamily="34" charset="0"/>
                <a:cs typeface="Lucida Grande" panose="020B0600040502020204" pitchFamily="34" charset="0"/>
              </a:rPr>
              <a:t>C. </a:t>
            </a:r>
            <a:r>
              <a:rPr lang="en-US" sz="1500" dirty="0" err="1">
                <a:latin typeface="Lucida Grande" panose="020B0600040502020204" pitchFamily="34" charset="0"/>
                <a:cs typeface="Lucida Grande" panose="020B0600040502020204" pitchFamily="34" charset="0"/>
              </a:rPr>
              <a:t>Curto</a:t>
            </a:r>
            <a:r>
              <a:rPr lang="en-US" sz="1500" dirty="0">
                <a:latin typeface="Lucida Grande" panose="020B0600040502020204" pitchFamily="34" charset="0"/>
                <a:cs typeface="Lucida Grande" panose="020B0600040502020204" pitchFamily="34" charset="0"/>
              </a:rPr>
              <a:t>, J. </a:t>
            </a:r>
            <a:r>
              <a:rPr lang="en-US" sz="1500" dirty="0" err="1">
                <a:latin typeface="Lucida Grande" panose="020B0600040502020204" pitchFamily="34" charset="0"/>
                <a:cs typeface="Lucida Grande" panose="020B0600040502020204" pitchFamily="34" charset="0"/>
              </a:rPr>
              <a:t>Geneson</a:t>
            </a:r>
            <a:r>
              <a:rPr lang="en-US" sz="1500" dirty="0">
                <a:latin typeface="Lucida Grande" panose="020B0600040502020204" pitchFamily="34" charset="0"/>
                <a:cs typeface="Lucida Grande" panose="020B0600040502020204" pitchFamily="34" charset="0"/>
              </a:rPr>
              <a:t>, K. Morrison. </a:t>
            </a:r>
            <a:r>
              <a:rPr lang="en-US" sz="1500" b="1" dirty="0">
                <a:latin typeface="Lucida Grande" panose="020B0600040502020204" pitchFamily="34" charset="0"/>
                <a:cs typeface="Lucida Grande" panose="020B0600040502020204" pitchFamily="34" charset="0"/>
              </a:rPr>
              <a:t>Fixed points of threshold-linear networks. </a:t>
            </a:r>
          </a:p>
          <a:p>
            <a:r>
              <a:rPr lang="en-US" sz="1500" dirty="0">
                <a:latin typeface="Lucida Grande" panose="020B0600040502020204" pitchFamily="34" charset="0"/>
                <a:cs typeface="Lucida Grande" panose="020B0600040502020204" pitchFamily="34" charset="0"/>
              </a:rPr>
              <a:t>  Neural Computation, 2019, available at </a:t>
            </a:r>
            <a:r>
              <a:rPr lang="en-US" sz="1500" dirty="0">
                <a:latin typeface="Lucida Grande" panose="020B0600040502020204" pitchFamily="34" charset="0"/>
                <a:cs typeface="Lucida Grande" panose="020B0600040502020204" pitchFamily="34" charset="0"/>
                <a:hlinkClick r:id="rId3"/>
              </a:rPr>
              <a:t>https://arxiv.org/abs/1804.00794</a:t>
            </a:r>
            <a:endParaRPr lang="en-US" sz="1500" dirty="0">
              <a:latin typeface="Lucida Grande" panose="020B0600040502020204" pitchFamily="34" charset="0"/>
              <a:cs typeface="Lucida Grande" panose="020B0600040502020204" pitchFamily="34" charset="0"/>
            </a:endParaRPr>
          </a:p>
          <a:p>
            <a:endParaRPr lang="en-US" sz="1600" dirty="0">
              <a:latin typeface="Lucida Grande" panose="020B0600040502020204" pitchFamily="34" charset="0"/>
              <a:cs typeface="Lucida Grande" panose="020B0600040502020204" pitchFamily="34" charset="0"/>
            </a:endParaRPr>
          </a:p>
          <a:p>
            <a:pPr>
              <a:lnSpc>
                <a:spcPct val="110000"/>
              </a:lnSpc>
            </a:pPr>
            <a:r>
              <a:rPr lang="de-DE" sz="1600" dirty="0">
                <a:latin typeface="Lucida Grande"/>
                <a:cs typeface="Lucida Grande"/>
              </a:rPr>
              <a:t>  </a:t>
            </a:r>
            <a:r>
              <a:rPr lang="de-DE" sz="1500" dirty="0">
                <a:latin typeface="Lucida Grande"/>
                <a:cs typeface="Lucida Grande"/>
              </a:rPr>
              <a:t>C. </a:t>
            </a:r>
            <a:r>
              <a:rPr lang="de-DE" sz="1500" dirty="0" err="1">
                <a:latin typeface="Lucida Grande"/>
                <a:cs typeface="Lucida Grande"/>
              </a:rPr>
              <a:t>Curto</a:t>
            </a:r>
            <a:r>
              <a:rPr lang="de-DE" sz="1500" dirty="0">
                <a:latin typeface="Lucida Grande"/>
                <a:cs typeface="Lucida Grande"/>
              </a:rPr>
              <a:t>, C. </a:t>
            </a:r>
            <a:r>
              <a:rPr lang="de-DE" sz="1500" dirty="0" err="1">
                <a:latin typeface="Lucida Grande"/>
                <a:cs typeface="Lucida Grande"/>
              </a:rPr>
              <a:t>Langdon</a:t>
            </a:r>
            <a:r>
              <a:rPr lang="de-DE" sz="1500" dirty="0">
                <a:latin typeface="Lucida Grande"/>
                <a:cs typeface="Lucida Grande"/>
              </a:rPr>
              <a:t>, </a:t>
            </a:r>
            <a:r>
              <a:rPr lang="en-US" sz="1500" dirty="0">
                <a:latin typeface="Lucida Grande"/>
                <a:cs typeface="Lucida Grande"/>
              </a:rPr>
              <a:t>K. Morrison. </a:t>
            </a:r>
            <a:r>
              <a:rPr lang="en-US" sz="1500" b="1" dirty="0">
                <a:latin typeface="Lucida Grande"/>
                <a:cs typeface="Lucida Grande"/>
              </a:rPr>
              <a:t>Robust motifs of threshold-linear networks.</a:t>
            </a:r>
          </a:p>
          <a:p>
            <a:pPr>
              <a:lnSpc>
                <a:spcPct val="110000"/>
              </a:lnSpc>
            </a:pPr>
            <a:r>
              <a:rPr lang="en-US" sz="1500" b="1" dirty="0">
                <a:latin typeface="Lucida Grande"/>
                <a:cs typeface="Lucida Grande"/>
              </a:rPr>
              <a:t>  </a:t>
            </a:r>
            <a:r>
              <a:rPr lang="en-US" sz="1500" dirty="0">
                <a:latin typeface="Lucida Grande"/>
                <a:cs typeface="Lucida Grande"/>
              </a:rPr>
              <a:t>Preprint </a:t>
            </a:r>
            <a:r>
              <a:rPr lang="en-US" sz="1500" dirty="0">
                <a:latin typeface="Lucida Grande" panose="020B0600040502020204" pitchFamily="34" charset="0"/>
                <a:cs typeface="Lucida Grande" panose="020B0600040502020204" pitchFamily="34" charset="0"/>
              </a:rPr>
              <a:t>available</a:t>
            </a:r>
            <a:r>
              <a:rPr lang="en-US" sz="1500" dirty="0">
                <a:latin typeface="Lucida Grande"/>
                <a:cs typeface="Lucida Grande"/>
              </a:rPr>
              <a:t> at </a:t>
            </a:r>
            <a:r>
              <a:rPr lang="en-US" sz="1500" dirty="0">
                <a:latin typeface="Lucida Grande"/>
                <a:cs typeface="Lucida Grande"/>
                <a:hlinkClick r:id="rId4"/>
              </a:rPr>
              <a:t>https://arxiv.org/abs/1902.10270</a:t>
            </a:r>
            <a:r>
              <a:rPr lang="en-US" sz="1500" dirty="0">
                <a:latin typeface="Lucida Grande"/>
                <a:cs typeface="Lucida Grande"/>
              </a:rPr>
              <a:t> </a:t>
            </a:r>
          </a:p>
          <a:p>
            <a:pPr>
              <a:lnSpc>
                <a:spcPct val="110000"/>
              </a:lnSpc>
            </a:pPr>
            <a:endParaRPr lang="en-US" sz="800" dirty="0">
              <a:latin typeface="Lucida Grande"/>
              <a:cs typeface="Lucida Grande"/>
            </a:endParaRPr>
          </a:p>
        </p:txBody>
      </p:sp>
      <p:sp>
        <p:nvSpPr>
          <p:cNvPr id="15" name="Title 1">
            <a:extLst>
              <a:ext uri="{FF2B5EF4-FFF2-40B4-BE49-F238E27FC236}">
                <a16:creationId xmlns:a16="http://schemas.microsoft.com/office/drawing/2014/main" id="{04A6D1DF-5B45-C94D-9125-5AA057DCFB24}"/>
              </a:ext>
            </a:extLst>
          </p:cNvPr>
          <p:cNvSpPr>
            <a:spLocks noGrp="1"/>
          </p:cNvSpPr>
          <p:nvPr>
            <p:ph type="title"/>
          </p:nvPr>
        </p:nvSpPr>
        <p:spPr>
          <a:xfrm>
            <a:off x="533400" y="152400"/>
            <a:ext cx="7696200" cy="685800"/>
          </a:xfrm>
        </p:spPr>
        <p:txBody>
          <a:bodyPr/>
          <a:lstStyle/>
          <a:p>
            <a:r>
              <a:rPr lang="en-US" sz="2400" dirty="0">
                <a:latin typeface="Chalkboard" charset="0"/>
                <a:ea typeface="ＭＳ Ｐゴシック" charset="0"/>
                <a:cs typeface="Chalkboard" charset="0"/>
              </a:rPr>
              <a:t>Results for TLNs with </a:t>
            </a:r>
            <a:r>
              <a:rPr lang="en-US" sz="2400" dirty="0">
                <a:solidFill>
                  <a:srgbClr val="A2001A"/>
                </a:solidFill>
                <a:latin typeface="Chalkboard" charset="0"/>
                <a:ea typeface="ＭＳ Ｐゴシック" charset="0"/>
                <a:cs typeface="Chalkboard" charset="0"/>
              </a:rPr>
              <a:t>NON-symmetric W</a:t>
            </a:r>
            <a:r>
              <a:rPr lang="en-US" sz="2400" dirty="0">
                <a:latin typeface="Chalkboard" charset="0"/>
                <a:ea typeface="ＭＳ Ｐゴシック" charset="0"/>
                <a:cs typeface="Chalkboard" charset="0"/>
              </a:rPr>
              <a:t> </a:t>
            </a:r>
            <a:br>
              <a:rPr lang="en-US" sz="2400" dirty="0">
                <a:latin typeface="Chalkboard" charset="0"/>
                <a:ea typeface="ＭＳ Ｐゴシック" charset="0"/>
                <a:cs typeface="Chalkboard" charset="0"/>
              </a:rPr>
            </a:br>
            <a:r>
              <a:rPr lang="en-US" sz="2000" dirty="0">
                <a:latin typeface="Chalkboard" charset="0"/>
                <a:ea typeface="ＭＳ Ｐゴシック" charset="0"/>
                <a:cs typeface="Chalkboard" charset="0"/>
              </a:rPr>
              <a:t>(having dynamic attractors!)</a:t>
            </a:r>
          </a:p>
        </p:txBody>
      </p:sp>
      <p:sp>
        <p:nvSpPr>
          <p:cNvPr id="16" name="Rectangle 15">
            <a:extLst>
              <a:ext uri="{FF2B5EF4-FFF2-40B4-BE49-F238E27FC236}">
                <a16:creationId xmlns:a16="http://schemas.microsoft.com/office/drawing/2014/main" id="{54489C92-8DD2-484C-8116-17B417CAF021}"/>
              </a:ext>
            </a:extLst>
          </p:cNvPr>
          <p:cNvSpPr/>
          <p:nvPr/>
        </p:nvSpPr>
        <p:spPr>
          <a:xfrm>
            <a:off x="1110102" y="1600200"/>
            <a:ext cx="6281298" cy="923330"/>
          </a:xfrm>
          <a:prstGeom prst="rect">
            <a:avLst/>
          </a:prstGeom>
        </p:spPr>
        <p:txBody>
          <a:bodyPr wrap="square">
            <a:spAutoFit/>
          </a:bodyPr>
          <a:lstStyle/>
          <a:p>
            <a:r>
              <a:rPr lang="en-US" dirty="0">
                <a:latin typeface="Chalkboard"/>
                <a:cs typeface="Chalkboard"/>
              </a:rPr>
              <a:t>Here we just get static attractors (stable fixed points).</a:t>
            </a:r>
          </a:p>
          <a:p>
            <a:r>
              <a:rPr lang="en-US" dirty="0">
                <a:latin typeface="Chalkboard"/>
                <a:cs typeface="Chalkboard"/>
              </a:rPr>
              <a:t>We want to study networks that generate </a:t>
            </a:r>
            <a:r>
              <a:rPr lang="en-US" u="sng" dirty="0">
                <a:solidFill>
                  <a:srgbClr val="A2001A"/>
                </a:solidFill>
                <a:latin typeface="Chalkboard"/>
                <a:cs typeface="Chalkboard"/>
              </a:rPr>
              <a:t>rhythms</a:t>
            </a:r>
            <a:r>
              <a:rPr lang="en-US" dirty="0">
                <a:solidFill>
                  <a:srgbClr val="A2001A"/>
                </a:solidFill>
                <a:latin typeface="Chalkboard"/>
                <a:cs typeface="Chalkboard"/>
              </a:rPr>
              <a:t> </a:t>
            </a:r>
            <a:r>
              <a:rPr lang="en-US" dirty="0">
                <a:solidFill>
                  <a:srgbClr val="000000"/>
                </a:solidFill>
                <a:latin typeface="Chalkboard"/>
                <a:cs typeface="Chalkboard"/>
              </a:rPr>
              <a:t>and</a:t>
            </a:r>
            <a:r>
              <a:rPr lang="en-US" dirty="0">
                <a:solidFill>
                  <a:srgbClr val="A2001A"/>
                </a:solidFill>
                <a:latin typeface="Chalkboard"/>
                <a:cs typeface="Chalkboard"/>
              </a:rPr>
              <a:t> </a:t>
            </a:r>
            <a:r>
              <a:rPr lang="en-US" u="sng" dirty="0">
                <a:solidFill>
                  <a:srgbClr val="A2001A"/>
                </a:solidFill>
                <a:latin typeface="Chalkboard"/>
                <a:cs typeface="Chalkboard"/>
              </a:rPr>
              <a:t>sequences</a:t>
            </a:r>
            <a:r>
              <a:rPr lang="en-US" dirty="0">
                <a:solidFill>
                  <a:srgbClr val="000000"/>
                </a:solidFill>
                <a:latin typeface="Chalkboard"/>
                <a:cs typeface="Chalkboard"/>
              </a:rPr>
              <a:t> !</a:t>
            </a:r>
          </a:p>
        </p:txBody>
      </p:sp>
    </p:spTree>
    <p:extLst>
      <p:ext uri="{BB962C8B-B14F-4D97-AF65-F5344CB8AC3E}">
        <p14:creationId xmlns:p14="http://schemas.microsoft.com/office/powerpoint/2010/main" val="2944111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8077200" cy="1371600"/>
          </a:xfrm>
        </p:spPr>
        <p:txBody>
          <a:bodyPr/>
          <a:lstStyle/>
          <a:p>
            <a:r>
              <a:rPr lang="en-US" sz="2800" dirty="0">
                <a:latin typeface="Chalkboard" charset="0"/>
                <a:ea typeface="ＭＳ Ｐゴシック" charset="0"/>
                <a:cs typeface="Chalkboard" charset="0"/>
              </a:rPr>
              <a:t>Combinatorial threshold-linear networks (CTLNs)</a:t>
            </a:r>
          </a:p>
        </p:txBody>
      </p:sp>
    </p:spTree>
    <p:extLst>
      <p:ext uri="{BB962C8B-B14F-4D97-AF65-F5344CB8AC3E}">
        <p14:creationId xmlns:p14="http://schemas.microsoft.com/office/powerpoint/2010/main" val="1367635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8077200" cy="1371600"/>
          </a:xfrm>
        </p:spPr>
        <p:txBody>
          <a:bodyPr/>
          <a:lstStyle/>
          <a:p>
            <a:r>
              <a:rPr lang="en-US" sz="2800" dirty="0">
                <a:latin typeface="Chalkboard" charset="0"/>
                <a:ea typeface="ＭＳ Ｐゴシック" charset="0"/>
                <a:cs typeface="Chalkboard" charset="0"/>
              </a:rPr>
              <a:t>Some motivation: Hopfield &amp; sequences</a:t>
            </a:r>
          </a:p>
        </p:txBody>
      </p:sp>
    </p:spTree>
    <p:extLst>
      <p:ext uri="{BB962C8B-B14F-4D97-AF65-F5344CB8AC3E}">
        <p14:creationId xmlns:p14="http://schemas.microsoft.com/office/powerpoint/2010/main" val="3747312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excitatory_interneuron_graph_feb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27121"/>
            <a:ext cx="1789269" cy="1625679"/>
          </a:xfrm>
          <a:prstGeom prst="rect">
            <a:avLst/>
          </a:prstGeom>
        </p:spPr>
      </p:pic>
      <p:pic>
        <p:nvPicPr>
          <p:cNvPr id="21" name="Picture 2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11" y="4257095"/>
            <a:ext cx="4400349" cy="1153105"/>
          </a:xfrm>
          <a:prstGeom prst="rect">
            <a:avLst/>
          </a:prstGeom>
        </p:spPr>
      </p:pic>
      <p:pic>
        <p:nvPicPr>
          <p:cNvPr id="20" name="Picture 19" descr="excitatory_interneuron_model_feb15.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1676400"/>
            <a:ext cx="1845166" cy="1710407"/>
          </a:xfrm>
          <a:prstGeom prst="rect">
            <a:avLst/>
          </a:prstGeom>
        </p:spPr>
      </p:pic>
      <p:sp>
        <p:nvSpPr>
          <p:cNvPr id="26" name="Rectangle 25"/>
          <p:cNvSpPr/>
          <p:nvPr/>
        </p:nvSpPr>
        <p:spPr>
          <a:xfrm>
            <a:off x="2743200" y="1030069"/>
            <a:ext cx="2879026" cy="646331"/>
          </a:xfrm>
          <a:prstGeom prst="rect">
            <a:avLst/>
          </a:prstGeom>
        </p:spPr>
        <p:txBody>
          <a:bodyPr wrap="none">
            <a:spAutoFit/>
          </a:bodyPr>
          <a:lstStyle/>
          <a:p>
            <a:pPr algn="ctr"/>
            <a:r>
              <a:rPr lang="en-US" dirty="0">
                <a:latin typeface="Arial"/>
                <a:cs typeface="Arial"/>
              </a:rPr>
              <a:t>Idea: network of excitatory </a:t>
            </a:r>
          </a:p>
          <a:p>
            <a:pPr algn="ctr"/>
            <a:r>
              <a:rPr lang="en-US" dirty="0">
                <a:latin typeface="Arial"/>
                <a:cs typeface="Arial"/>
              </a:rPr>
              <a:t>and inhibitory cells</a:t>
            </a:r>
          </a:p>
        </p:txBody>
      </p:sp>
      <p:sp>
        <p:nvSpPr>
          <p:cNvPr id="27" name="Rectangle 26"/>
          <p:cNvSpPr/>
          <p:nvPr/>
        </p:nvSpPr>
        <p:spPr>
          <a:xfrm>
            <a:off x="466904" y="3657600"/>
            <a:ext cx="3724096" cy="400110"/>
          </a:xfrm>
          <a:prstGeom prst="rect">
            <a:avLst/>
          </a:prstGeom>
        </p:spPr>
        <p:txBody>
          <a:bodyPr wrap="none">
            <a:spAutoFit/>
          </a:bodyPr>
          <a:lstStyle/>
          <a:p>
            <a:r>
              <a:rPr lang="en-US" sz="2000" dirty="0">
                <a:latin typeface="+mj-lt"/>
                <a:cs typeface="Lucida Grande"/>
              </a:rPr>
              <a:t>Graph G determines the matrix W</a:t>
            </a:r>
          </a:p>
        </p:txBody>
      </p:sp>
      <p:sp>
        <p:nvSpPr>
          <p:cNvPr id="28" name="Title 1"/>
          <p:cNvSpPr>
            <a:spLocks noGrp="1"/>
          </p:cNvSpPr>
          <p:nvPr>
            <p:ph type="title"/>
          </p:nvPr>
        </p:nvSpPr>
        <p:spPr>
          <a:xfrm>
            <a:off x="533400" y="76200"/>
            <a:ext cx="7924800" cy="990600"/>
          </a:xfrm>
        </p:spPr>
        <p:txBody>
          <a:bodyPr/>
          <a:lstStyle/>
          <a:p>
            <a:r>
              <a:rPr lang="en-US" sz="2400" dirty="0">
                <a:solidFill>
                  <a:srgbClr val="000000"/>
                </a:solidFill>
                <a:latin typeface="Chalkboard"/>
                <a:ea typeface="ＭＳ Ｐゴシック" charset="0"/>
                <a:cs typeface="Chalkboard"/>
              </a:rPr>
              <a:t>Combinatorial</a:t>
            </a:r>
            <a:r>
              <a:rPr lang="en-US" sz="2400" dirty="0">
                <a:latin typeface="Chalkboard"/>
                <a:ea typeface="ＭＳ Ｐゴシック" charset="0"/>
                <a:cs typeface="Chalkboard"/>
              </a:rPr>
              <a:t> Threshold-Linear Networks (</a:t>
            </a:r>
            <a:r>
              <a:rPr lang="en-US" sz="2400" dirty="0">
                <a:solidFill>
                  <a:srgbClr val="BA0101"/>
                </a:solidFill>
                <a:latin typeface="Chalkboard"/>
                <a:ea typeface="ＭＳ Ｐゴシック" charset="0"/>
                <a:cs typeface="Chalkboard"/>
              </a:rPr>
              <a:t>CTLNs</a:t>
            </a:r>
            <a:r>
              <a:rPr lang="en-US" sz="2400" dirty="0">
                <a:latin typeface="Chalkboard"/>
                <a:ea typeface="ＭＳ Ｐゴシック" charset="0"/>
                <a:cs typeface="Chalkboard"/>
              </a:rPr>
              <a:t>)</a:t>
            </a:r>
          </a:p>
        </p:txBody>
      </p:sp>
      <p:pic>
        <p:nvPicPr>
          <p:cNvPr id="29" name="Picture 2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 y="6214793"/>
            <a:ext cx="591864" cy="204462"/>
          </a:xfrm>
          <a:prstGeom prst="rect">
            <a:avLst/>
          </a:prstGeom>
        </p:spPr>
      </p:pic>
      <p:sp>
        <p:nvSpPr>
          <p:cNvPr id="30" name="Rectangle 29"/>
          <p:cNvSpPr/>
          <p:nvPr/>
        </p:nvSpPr>
        <p:spPr>
          <a:xfrm>
            <a:off x="381000" y="5791200"/>
            <a:ext cx="2440191" cy="338554"/>
          </a:xfrm>
          <a:prstGeom prst="rect">
            <a:avLst/>
          </a:prstGeom>
        </p:spPr>
        <p:txBody>
          <a:bodyPr wrap="none">
            <a:spAutoFit/>
          </a:bodyPr>
          <a:lstStyle/>
          <a:p>
            <a:r>
              <a:rPr lang="en-US" sz="1600" dirty="0">
                <a:latin typeface="Lucida Grande"/>
                <a:cs typeface="Lucida Grande"/>
              </a:rPr>
              <a:t>parameter constraints:</a:t>
            </a:r>
          </a:p>
        </p:txBody>
      </p:sp>
      <p:pic>
        <p:nvPicPr>
          <p:cNvPr id="32" name="Picture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400" y="6209149"/>
            <a:ext cx="563562" cy="198290"/>
          </a:xfrm>
          <a:prstGeom prst="rect">
            <a:avLst/>
          </a:prstGeom>
        </p:spPr>
      </p:pic>
      <p:pic>
        <p:nvPicPr>
          <p:cNvPr id="36" name="Picture 3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2200" y="6054448"/>
            <a:ext cx="1473177" cy="535701"/>
          </a:xfrm>
          <a:prstGeom prst="rect">
            <a:avLst/>
          </a:prstGeom>
        </p:spPr>
      </p:pic>
      <p:pic>
        <p:nvPicPr>
          <p:cNvPr id="37" name="Picture 3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6615" y="1969532"/>
            <a:ext cx="3524985" cy="967221"/>
          </a:xfrm>
          <a:prstGeom prst="rect">
            <a:avLst/>
          </a:prstGeom>
        </p:spPr>
      </p:pic>
      <p:sp>
        <p:nvSpPr>
          <p:cNvPr id="38" name="Rectangle 37"/>
          <p:cNvSpPr/>
          <p:nvPr/>
        </p:nvSpPr>
        <p:spPr>
          <a:xfrm>
            <a:off x="6252136" y="1295400"/>
            <a:ext cx="1825064" cy="369332"/>
          </a:xfrm>
          <a:prstGeom prst="rect">
            <a:avLst/>
          </a:prstGeom>
        </p:spPr>
        <p:txBody>
          <a:bodyPr wrap="none">
            <a:spAutoFit/>
          </a:bodyPr>
          <a:lstStyle/>
          <a:p>
            <a:r>
              <a:rPr lang="en-US" dirty="0">
                <a:latin typeface="Lucida Grande"/>
                <a:cs typeface="Lucida Grande"/>
              </a:rPr>
              <a:t>TLN dynamics:</a:t>
            </a:r>
          </a:p>
        </p:txBody>
      </p:sp>
      <p:sp>
        <p:nvSpPr>
          <p:cNvPr id="3" name="Rectangle 2"/>
          <p:cNvSpPr/>
          <p:nvPr/>
        </p:nvSpPr>
        <p:spPr>
          <a:xfrm>
            <a:off x="1038672" y="1154668"/>
            <a:ext cx="1018728" cy="369332"/>
          </a:xfrm>
          <a:prstGeom prst="rect">
            <a:avLst/>
          </a:prstGeom>
        </p:spPr>
        <p:txBody>
          <a:bodyPr wrap="none">
            <a:spAutoFit/>
          </a:bodyPr>
          <a:lstStyle/>
          <a:p>
            <a:r>
              <a:rPr lang="en-US" dirty="0">
                <a:cs typeface="Lucida Grande"/>
              </a:rPr>
              <a:t>graph G </a:t>
            </a:r>
            <a:endParaRPr lang="en-US"/>
          </a:p>
        </p:txBody>
      </p:sp>
    </p:spTree>
    <p:extLst>
      <p:ext uri="{BB962C8B-B14F-4D97-AF65-F5344CB8AC3E}">
        <p14:creationId xmlns:p14="http://schemas.microsoft.com/office/powerpoint/2010/main" val="2139978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excitatory_interneuron_graph_feb15.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27121"/>
            <a:ext cx="1789269" cy="1625679"/>
          </a:xfrm>
          <a:prstGeom prst="rect">
            <a:avLst/>
          </a:prstGeom>
        </p:spPr>
      </p:pic>
      <p:pic>
        <p:nvPicPr>
          <p:cNvPr id="21" name="Picture 2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11" y="4257095"/>
            <a:ext cx="4400349" cy="1153105"/>
          </a:xfrm>
          <a:prstGeom prst="rect">
            <a:avLst/>
          </a:prstGeom>
        </p:spPr>
      </p:pic>
      <p:pic>
        <p:nvPicPr>
          <p:cNvPr id="20" name="Picture 19" descr="excitatory_interneuron_model_feb15.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1676400"/>
            <a:ext cx="1845166" cy="1710407"/>
          </a:xfrm>
          <a:prstGeom prst="rect">
            <a:avLst/>
          </a:prstGeom>
        </p:spPr>
      </p:pic>
      <p:sp>
        <p:nvSpPr>
          <p:cNvPr id="26" name="Rectangle 25"/>
          <p:cNvSpPr/>
          <p:nvPr/>
        </p:nvSpPr>
        <p:spPr>
          <a:xfrm>
            <a:off x="2743200" y="1030069"/>
            <a:ext cx="2879026" cy="646331"/>
          </a:xfrm>
          <a:prstGeom prst="rect">
            <a:avLst/>
          </a:prstGeom>
        </p:spPr>
        <p:txBody>
          <a:bodyPr wrap="none">
            <a:spAutoFit/>
          </a:bodyPr>
          <a:lstStyle/>
          <a:p>
            <a:pPr algn="ctr"/>
            <a:r>
              <a:rPr lang="en-US" dirty="0">
                <a:latin typeface="Arial"/>
                <a:cs typeface="Arial"/>
              </a:rPr>
              <a:t>Idea: network of excitatory </a:t>
            </a:r>
          </a:p>
          <a:p>
            <a:pPr algn="ctr"/>
            <a:r>
              <a:rPr lang="en-US" dirty="0">
                <a:latin typeface="Arial"/>
                <a:cs typeface="Arial"/>
              </a:rPr>
              <a:t>and inhibitory cells</a:t>
            </a:r>
          </a:p>
        </p:txBody>
      </p:sp>
      <p:sp>
        <p:nvSpPr>
          <p:cNvPr id="27" name="Rectangle 26"/>
          <p:cNvSpPr/>
          <p:nvPr/>
        </p:nvSpPr>
        <p:spPr>
          <a:xfrm>
            <a:off x="466904" y="3657600"/>
            <a:ext cx="3724096" cy="400110"/>
          </a:xfrm>
          <a:prstGeom prst="rect">
            <a:avLst/>
          </a:prstGeom>
        </p:spPr>
        <p:txBody>
          <a:bodyPr wrap="none">
            <a:spAutoFit/>
          </a:bodyPr>
          <a:lstStyle/>
          <a:p>
            <a:r>
              <a:rPr lang="en-US" sz="2000" dirty="0">
                <a:latin typeface="+mj-lt"/>
                <a:cs typeface="Lucida Grande"/>
              </a:rPr>
              <a:t>Graph G determines the matrix W</a:t>
            </a:r>
          </a:p>
        </p:txBody>
      </p:sp>
      <p:sp>
        <p:nvSpPr>
          <p:cNvPr id="28" name="Title 1"/>
          <p:cNvSpPr>
            <a:spLocks noGrp="1"/>
          </p:cNvSpPr>
          <p:nvPr>
            <p:ph type="title"/>
          </p:nvPr>
        </p:nvSpPr>
        <p:spPr>
          <a:xfrm>
            <a:off x="533400" y="76200"/>
            <a:ext cx="7924800" cy="990600"/>
          </a:xfrm>
        </p:spPr>
        <p:txBody>
          <a:bodyPr/>
          <a:lstStyle/>
          <a:p>
            <a:r>
              <a:rPr lang="en-US" sz="2400" dirty="0">
                <a:solidFill>
                  <a:srgbClr val="000000"/>
                </a:solidFill>
                <a:latin typeface="Chalkboard"/>
                <a:ea typeface="ＭＳ Ｐゴシック" charset="0"/>
                <a:cs typeface="Chalkboard"/>
              </a:rPr>
              <a:t>Combinatorial</a:t>
            </a:r>
            <a:r>
              <a:rPr lang="en-US" sz="2400" dirty="0">
                <a:latin typeface="Chalkboard"/>
                <a:ea typeface="ＭＳ Ｐゴシック" charset="0"/>
                <a:cs typeface="Chalkboard"/>
              </a:rPr>
              <a:t> Threshold-Linear Networks (</a:t>
            </a:r>
            <a:r>
              <a:rPr lang="en-US" sz="2400" dirty="0">
                <a:solidFill>
                  <a:srgbClr val="BA0101"/>
                </a:solidFill>
                <a:latin typeface="Chalkboard"/>
                <a:ea typeface="ＭＳ Ｐゴシック" charset="0"/>
                <a:cs typeface="Chalkboard"/>
              </a:rPr>
              <a:t>CTLNs</a:t>
            </a:r>
            <a:r>
              <a:rPr lang="en-US" sz="2400" dirty="0">
                <a:latin typeface="Chalkboard"/>
                <a:ea typeface="ＭＳ Ｐゴシック" charset="0"/>
                <a:cs typeface="Chalkboard"/>
              </a:rPr>
              <a:t>)</a:t>
            </a:r>
          </a:p>
        </p:txBody>
      </p:sp>
      <p:pic>
        <p:nvPicPr>
          <p:cNvPr id="29" name="Picture 2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 y="6214793"/>
            <a:ext cx="591864" cy="204462"/>
          </a:xfrm>
          <a:prstGeom prst="rect">
            <a:avLst/>
          </a:prstGeom>
        </p:spPr>
      </p:pic>
      <p:sp>
        <p:nvSpPr>
          <p:cNvPr id="30" name="Rectangle 29"/>
          <p:cNvSpPr/>
          <p:nvPr/>
        </p:nvSpPr>
        <p:spPr>
          <a:xfrm>
            <a:off x="381000" y="5791200"/>
            <a:ext cx="2440191" cy="338554"/>
          </a:xfrm>
          <a:prstGeom prst="rect">
            <a:avLst/>
          </a:prstGeom>
        </p:spPr>
        <p:txBody>
          <a:bodyPr wrap="none">
            <a:spAutoFit/>
          </a:bodyPr>
          <a:lstStyle/>
          <a:p>
            <a:r>
              <a:rPr lang="en-US" sz="1600" dirty="0">
                <a:latin typeface="Lucida Grande"/>
                <a:cs typeface="Lucida Grande"/>
              </a:rPr>
              <a:t>parameter constraints:</a:t>
            </a:r>
          </a:p>
        </p:txBody>
      </p:sp>
      <p:pic>
        <p:nvPicPr>
          <p:cNvPr id="32" name="Picture 3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400" y="6209149"/>
            <a:ext cx="563562" cy="198290"/>
          </a:xfrm>
          <a:prstGeom prst="rect">
            <a:avLst/>
          </a:prstGeom>
        </p:spPr>
      </p:pic>
      <p:pic>
        <p:nvPicPr>
          <p:cNvPr id="36" name="Picture 3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2200" y="6054448"/>
            <a:ext cx="1473177" cy="535701"/>
          </a:xfrm>
          <a:prstGeom prst="rect">
            <a:avLst/>
          </a:prstGeom>
        </p:spPr>
      </p:pic>
      <p:pic>
        <p:nvPicPr>
          <p:cNvPr id="37" name="Picture 3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6615" y="1969532"/>
            <a:ext cx="3524985" cy="967221"/>
          </a:xfrm>
          <a:prstGeom prst="rect">
            <a:avLst/>
          </a:prstGeom>
        </p:spPr>
      </p:pic>
      <p:sp>
        <p:nvSpPr>
          <p:cNvPr id="38" name="Rectangle 37"/>
          <p:cNvSpPr/>
          <p:nvPr/>
        </p:nvSpPr>
        <p:spPr>
          <a:xfrm>
            <a:off x="6252136" y="1295400"/>
            <a:ext cx="1825064" cy="369332"/>
          </a:xfrm>
          <a:prstGeom prst="rect">
            <a:avLst/>
          </a:prstGeom>
        </p:spPr>
        <p:txBody>
          <a:bodyPr wrap="none">
            <a:spAutoFit/>
          </a:bodyPr>
          <a:lstStyle/>
          <a:p>
            <a:r>
              <a:rPr lang="en-US" dirty="0">
                <a:latin typeface="Lucida Grande"/>
                <a:cs typeface="Lucida Grande"/>
              </a:rPr>
              <a:t>TLN dynamics:</a:t>
            </a:r>
          </a:p>
        </p:txBody>
      </p:sp>
      <p:sp>
        <p:nvSpPr>
          <p:cNvPr id="3" name="Rectangle 2"/>
          <p:cNvSpPr/>
          <p:nvPr/>
        </p:nvSpPr>
        <p:spPr>
          <a:xfrm>
            <a:off x="1038672" y="1154668"/>
            <a:ext cx="1018728" cy="369332"/>
          </a:xfrm>
          <a:prstGeom prst="rect">
            <a:avLst/>
          </a:prstGeom>
        </p:spPr>
        <p:txBody>
          <a:bodyPr wrap="none">
            <a:spAutoFit/>
          </a:bodyPr>
          <a:lstStyle/>
          <a:p>
            <a:r>
              <a:rPr lang="en-US" dirty="0">
                <a:cs typeface="Lucida Grande"/>
              </a:rPr>
              <a:t>graph G </a:t>
            </a:r>
            <a:endParaRPr lang="en-US"/>
          </a:p>
        </p:txBody>
      </p:sp>
      <p:sp>
        <p:nvSpPr>
          <p:cNvPr id="15" name="Rectangle 14"/>
          <p:cNvSpPr/>
          <p:nvPr/>
        </p:nvSpPr>
        <p:spPr>
          <a:xfrm>
            <a:off x="5334000" y="3733800"/>
            <a:ext cx="3674853" cy="1200329"/>
          </a:xfrm>
          <a:prstGeom prst="rect">
            <a:avLst/>
          </a:prstGeom>
        </p:spPr>
        <p:txBody>
          <a:bodyPr wrap="square">
            <a:spAutoFit/>
          </a:bodyPr>
          <a:lstStyle/>
          <a:p>
            <a:r>
              <a:rPr lang="en-US" dirty="0">
                <a:latin typeface="Chalkboard"/>
                <a:cs typeface="Chalkboard"/>
              </a:rPr>
              <a:t>The graph encodes the pattern</a:t>
            </a:r>
          </a:p>
          <a:p>
            <a:r>
              <a:rPr lang="en-US" dirty="0">
                <a:latin typeface="Chalkboard"/>
                <a:cs typeface="Chalkboard"/>
              </a:rPr>
              <a:t>of weak and strong </a:t>
            </a:r>
            <a:r>
              <a:rPr lang="en-US" dirty="0">
                <a:solidFill>
                  <a:srgbClr val="A2001A"/>
                </a:solidFill>
                <a:latin typeface="Chalkboard"/>
                <a:cs typeface="Chalkboard"/>
              </a:rPr>
              <a:t>inhibition</a:t>
            </a:r>
          </a:p>
          <a:p>
            <a:endParaRPr lang="en-US" dirty="0">
              <a:solidFill>
                <a:srgbClr val="A2001A"/>
              </a:solidFill>
              <a:latin typeface="Chalkboard"/>
              <a:cs typeface="Chalkboard"/>
            </a:endParaRPr>
          </a:p>
          <a:p>
            <a:r>
              <a:rPr lang="en-US" u="sng" dirty="0">
                <a:latin typeface="Chalkboard"/>
                <a:cs typeface="Chalkboard"/>
              </a:rPr>
              <a:t>Think</a:t>
            </a:r>
            <a:r>
              <a:rPr lang="en-US" dirty="0">
                <a:latin typeface="Chalkboard"/>
                <a:cs typeface="Chalkboard"/>
              </a:rPr>
              <a:t>: </a:t>
            </a:r>
            <a:r>
              <a:rPr lang="en-US" dirty="0">
                <a:solidFill>
                  <a:srgbClr val="A2001A"/>
                </a:solidFill>
                <a:latin typeface="Chalkboard"/>
                <a:cs typeface="Chalkboard"/>
              </a:rPr>
              <a:t>generalized WTA </a:t>
            </a:r>
            <a:r>
              <a:rPr lang="en-US" dirty="0">
                <a:latin typeface="Chalkboard"/>
                <a:cs typeface="Chalkboard"/>
              </a:rPr>
              <a:t>networks</a:t>
            </a:r>
          </a:p>
        </p:txBody>
      </p:sp>
      <p:sp>
        <p:nvSpPr>
          <p:cNvPr id="17" name="Rectangle 16"/>
          <p:cNvSpPr/>
          <p:nvPr/>
        </p:nvSpPr>
        <p:spPr>
          <a:xfrm>
            <a:off x="5334000" y="5715000"/>
            <a:ext cx="3674853" cy="923330"/>
          </a:xfrm>
          <a:prstGeom prst="rect">
            <a:avLst/>
          </a:prstGeom>
        </p:spPr>
        <p:txBody>
          <a:bodyPr wrap="square">
            <a:spAutoFit/>
          </a:bodyPr>
          <a:lstStyle/>
          <a:p>
            <a:r>
              <a:rPr lang="en-US" dirty="0">
                <a:latin typeface="Chalkboard"/>
                <a:cs typeface="Chalkboard"/>
              </a:rPr>
              <a:t>For fixed parameters, </a:t>
            </a:r>
          </a:p>
          <a:p>
            <a:r>
              <a:rPr lang="en-US" dirty="0">
                <a:latin typeface="Chalkboard"/>
                <a:cs typeface="Chalkboard"/>
              </a:rPr>
              <a:t>only the graph changes – </a:t>
            </a:r>
          </a:p>
          <a:p>
            <a:r>
              <a:rPr lang="en-US" dirty="0">
                <a:solidFill>
                  <a:srgbClr val="A2001A"/>
                </a:solidFill>
                <a:latin typeface="Chalkboard"/>
                <a:cs typeface="Chalkboard"/>
              </a:rPr>
              <a:t>isolates the role of connectivity</a:t>
            </a:r>
          </a:p>
        </p:txBody>
      </p:sp>
    </p:spTree>
    <p:extLst>
      <p:ext uri="{BB962C8B-B14F-4D97-AF65-F5344CB8AC3E}">
        <p14:creationId xmlns:p14="http://schemas.microsoft.com/office/powerpoint/2010/main" val="3292150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0" y="162632"/>
            <a:ext cx="9144000" cy="827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spcAft>
                <a:spcPts val="1200"/>
              </a:spcAft>
            </a:pPr>
            <a:r>
              <a:rPr lang="en-US" sz="2400" dirty="0">
                <a:solidFill>
                  <a:srgbClr val="000000"/>
                </a:solidFill>
                <a:latin typeface="Lucida Grande" panose="020B0600040502020204" pitchFamily="34" charset="0"/>
                <a:cs typeface="Lucida Grande" panose="020B0600040502020204" pitchFamily="34" charset="0"/>
              </a:rPr>
              <a:t>Motivating Question:</a:t>
            </a:r>
          </a:p>
          <a:p>
            <a:pPr>
              <a:spcAft>
                <a:spcPts val="600"/>
              </a:spcAft>
            </a:pPr>
            <a:r>
              <a:rPr lang="en-US" sz="2200" dirty="0">
                <a:solidFill>
                  <a:srgbClr val="000000"/>
                </a:solidFill>
                <a:latin typeface="Lucida Grande" panose="020B0600040502020204" pitchFamily="34" charset="0"/>
                <a:cs typeface="Lucida Grande" panose="020B0600040502020204" pitchFamily="34" charset="0"/>
              </a:rPr>
              <a:t>Given a network, can we predict the attractors that will emerge? </a:t>
            </a:r>
            <a:endParaRPr lang="en-US" sz="2200" dirty="0">
              <a:latin typeface="Lucida Grande" panose="020B0600040502020204" pitchFamily="34" charset="0"/>
              <a:cs typeface="Lucida Grande" panose="020B0600040502020204" pitchFamily="34" charset="0"/>
            </a:endParaRPr>
          </a:p>
        </p:txBody>
      </p:sp>
      <p:pic>
        <p:nvPicPr>
          <p:cNvPr id="6" name="Picture 5" descr="n7-old-sequence-graph.pdf">
            <a:extLst>
              <a:ext uri="{FF2B5EF4-FFF2-40B4-BE49-F238E27FC236}">
                <a16:creationId xmlns:a16="http://schemas.microsoft.com/office/drawing/2014/main" id="{5B1DA9BB-A225-1D4D-A106-FBED76870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675" y="1371600"/>
            <a:ext cx="3526650" cy="3246120"/>
          </a:xfrm>
          <a:prstGeom prst="rect">
            <a:avLst/>
          </a:prstGeom>
          <a:ln>
            <a:noFill/>
          </a:ln>
        </p:spPr>
      </p:pic>
    </p:spTree>
    <p:extLst>
      <p:ext uri="{BB962C8B-B14F-4D97-AF65-F5344CB8AC3E}">
        <p14:creationId xmlns:p14="http://schemas.microsoft.com/office/powerpoint/2010/main" val="3289632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7-old-sequence.pdf"/>
          <p:cNvPicPr>
            <a:picLocks noChangeAspect="1"/>
          </p:cNvPicPr>
          <p:nvPr/>
        </p:nvPicPr>
        <p:blipFill rotWithShape="1">
          <a:blip r:embed="rId3">
            <a:extLst>
              <a:ext uri="{28A0092B-C50C-407E-A947-70E740481C1C}">
                <a14:useLocalDpi xmlns:a14="http://schemas.microsoft.com/office/drawing/2010/main" val="0"/>
              </a:ext>
            </a:extLst>
          </a:blip>
          <a:srcRect l="19361" t="30283" r="23737" b="37255"/>
          <a:stretch/>
        </p:blipFill>
        <p:spPr>
          <a:xfrm>
            <a:off x="609600" y="3470317"/>
            <a:ext cx="7696200" cy="3270444"/>
          </a:xfrm>
          <a:prstGeom prst="rect">
            <a:avLst/>
          </a:prstGeom>
        </p:spPr>
      </p:pic>
      <p:sp>
        <p:nvSpPr>
          <p:cNvPr id="10" name="Title 1">
            <a:extLst>
              <a:ext uri="{FF2B5EF4-FFF2-40B4-BE49-F238E27FC236}">
                <a16:creationId xmlns:a16="http://schemas.microsoft.com/office/drawing/2014/main" id="{E4DD220B-459B-1949-9CAC-5B5F0F9A8947}"/>
              </a:ext>
            </a:extLst>
          </p:cNvPr>
          <p:cNvSpPr txBox="1">
            <a:spLocks/>
          </p:cNvSpPr>
          <p:nvPr/>
        </p:nvSpPr>
        <p:spPr bwMode="auto">
          <a:xfrm>
            <a:off x="0" y="61287"/>
            <a:ext cx="9144000" cy="169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spcAft>
                <a:spcPts val="0"/>
              </a:spcAft>
            </a:pPr>
            <a:r>
              <a:rPr lang="en-US" sz="2400" dirty="0">
                <a:solidFill>
                  <a:srgbClr val="000000"/>
                </a:solidFill>
                <a:latin typeface="Lucida Grande" panose="020B0600040502020204" pitchFamily="34" charset="0"/>
                <a:cs typeface="Lucida Grande" panose="020B0600040502020204" pitchFamily="34" charset="0"/>
              </a:rPr>
              <a:t>Motivating Question:</a:t>
            </a:r>
          </a:p>
          <a:p>
            <a:pPr>
              <a:spcAft>
                <a:spcPts val="600"/>
              </a:spcAft>
            </a:pPr>
            <a:r>
              <a:rPr lang="en-US" sz="2200" dirty="0">
                <a:solidFill>
                  <a:srgbClr val="000000"/>
                </a:solidFill>
                <a:latin typeface="Lucida Grande" panose="020B0600040502020204" pitchFamily="34" charset="0"/>
                <a:cs typeface="Lucida Grande" panose="020B0600040502020204" pitchFamily="34" charset="0"/>
              </a:rPr>
              <a:t>Given a network, can we predict the attractors that will emerge?</a:t>
            </a:r>
          </a:p>
          <a:p>
            <a:pPr>
              <a:spcAft>
                <a:spcPts val="0"/>
              </a:spcAft>
            </a:pPr>
            <a:endParaRPr lang="en-US" sz="800" dirty="0">
              <a:solidFill>
                <a:srgbClr val="000000"/>
              </a:solidFill>
              <a:latin typeface="Lucida Grande" panose="020B0600040502020204" pitchFamily="34" charset="0"/>
              <a:cs typeface="Lucida Grande" panose="020B0600040502020204" pitchFamily="34" charset="0"/>
            </a:endParaRPr>
          </a:p>
          <a:p>
            <a:pPr algn="l">
              <a:spcAft>
                <a:spcPts val="0"/>
              </a:spcAft>
            </a:pPr>
            <a:r>
              <a:rPr lang="en-US" sz="2000" dirty="0">
                <a:latin typeface="Lucida Grande" panose="020B0600040502020204" pitchFamily="34" charset="0"/>
                <a:cs typeface="Lucida Grande" panose="020B0600040502020204" pitchFamily="34" charset="0"/>
              </a:rPr>
              <a:t>	Why does the sequence 176345 emerge? </a:t>
            </a:r>
          </a:p>
          <a:p>
            <a:pPr algn="l">
              <a:spcAft>
                <a:spcPts val="0"/>
              </a:spcAft>
            </a:pPr>
            <a:r>
              <a:rPr lang="en-US" sz="2000" dirty="0">
                <a:latin typeface="Lucida Grande" panose="020B0600040502020204" pitchFamily="34" charset="0"/>
                <a:cs typeface="Lucida Grande" panose="020B0600040502020204" pitchFamily="34" charset="0"/>
              </a:rPr>
              <a:t>	Why does neuron 2 drop out?</a:t>
            </a:r>
          </a:p>
        </p:txBody>
      </p:sp>
      <p:pic>
        <p:nvPicPr>
          <p:cNvPr id="12" name="Picture 11" descr="n=7-old-sequence-graph.pdf">
            <a:extLst>
              <a:ext uri="{FF2B5EF4-FFF2-40B4-BE49-F238E27FC236}">
                <a16:creationId xmlns:a16="http://schemas.microsoft.com/office/drawing/2014/main" id="{EC6E640A-3657-A84F-9B0D-853B98E9F985}"/>
              </a:ext>
            </a:extLst>
          </p:cNvPr>
          <p:cNvPicPr>
            <a:picLocks noChangeAspect="1"/>
          </p:cNvPicPr>
          <p:nvPr/>
        </p:nvPicPr>
        <p:blipFill rotWithShape="1">
          <a:blip r:embed="rId4">
            <a:extLst>
              <a:ext uri="{28A0092B-C50C-407E-A947-70E740481C1C}">
                <a14:useLocalDpi xmlns:a14="http://schemas.microsoft.com/office/drawing/2010/main" val="0"/>
              </a:ext>
            </a:extLst>
          </a:blip>
          <a:srcRect l="34512" t="35512" r="36195" b="34423"/>
          <a:stretch/>
        </p:blipFill>
        <p:spPr>
          <a:xfrm>
            <a:off x="4572000" y="1671146"/>
            <a:ext cx="3081130" cy="2443654"/>
          </a:xfrm>
          <a:prstGeom prst="rect">
            <a:avLst/>
          </a:prstGeom>
        </p:spPr>
      </p:pic>
      <p:pic>
        <p:nvPicPr>
          <p:cNvPr id="13" name="Picture 12" descr="n7-old-sequence-graph.pdf">
            <a:extLst>
              <a:ext uri="{FF2B5EF4-FFF2-40B4-BE49-F238E27FC236}">
                <a16:creationId xmlns:a16="http://schemas.microsoft.com/office/drawing/2014/main" id="{0F1F5F42-742C-C849-8A5B-D2541B29ED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530" y="1691640"/>
            <a:ext cx="2466999" cy="2270760"/>
          </a:xfrm>
          <a:prstGeom prst="rect">
            <a:avLst/>
          </a:prstGeom>
        </p:spPr>
      </p:pic>
    </p:spTree>
    <p:extLst>
      <p:ext uri="{BB962C8B-B14F-4D97-AF65-F5344CB8AC3E}">
        <p14:creationId xmlns:p14="http://schemas.microsoft.com/office/powerpoint/2010/main" val="2863867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696200" cy="685800"/>
          </a:xfrm>
        </p:spPr>
        <p:txBody>
          <a:bodyPr/>
          <a:lstStyle/>
          <a:p>
            <a:r>
              <a:rPr lang="en-US" sz="2400" dirty="0">
                <a:latin typeface="Chalkboard" charset="0"/>
                <a:ea typeface="ＭＳ Ｐゴシック" charset="0"/>
                <a:cs typeface="Chalkboard" charset="0"/>
              </a:rPr>
              <a:t>Graph structure controls dynamics</a:t>
            </a:r>
          </a:p>
        </p:txBody>
      </p:sp>
      <p:sp>
        <p:nvSpPr>
          <p:cNvPr id="5" name="Rectangle 4"/>
          <p:cNvSpPr/>
          <p:nvPr/>
        </p:nvSpPr>
        <p:spPr>
          <a:xfrm>
            <a:off x="609600" y="914400"/>
            <a:ext cx="8000937" cy="769441"/>
          </a:xfrm>
          <a:prstGeom prst="rect">
            <a:avLst/>
          </a:prstGeom>
        </p:spPr>
        <p:txBody>
          <a:bodyPr wrap="square">
            <a:spAutoFit/>
          </a:bodyPr>
          <a:lstStyle/>
          <a:p>
            <a:r>
              <a:rPr lang="en-US" sz="2200" u="sng" dirty="0">
                <a:latin typeface="+mj-lt"/>
                <a:cs typeface="Lucida Grande CE"/>
              </a:rPr>
              <a:t>Thm 1</a:t>
            </a:r>
            <a:r>
              <a:rPr lang="en-US" sz="2200" dirty="0">
                <a:latin typeface="+mj-lt"/>
                <a:cs typeface="Lucida Grande CE"/>
              </a:rPr>
              <a:t>.  If G is an </a:t>
            </a:r>
            <a:r>
              <a:rPr lang="en-US" sz="2200" dirty="0">
                <a:solidFill>
                  <a:srgbClr val="A2001A"/>
                </a:solidFill>
                <a:latin typeface="+mj-lt"/>
                <a:cs typeface="Lucida Grande CE"/>
              </a:rPr>
              <a:t>oriented graph with no sinks</a:t>
            </a:r>
            <a:r>
              <a:rPr lang="en-US" sz="2200" dirty="0">
                <a:solidFill>
                  <a:srgbClr val="000000"/>
                </a:solidFill>
                <a:latin typeface="+mj-lt"/>
                <a:cs typeface="Lucida Grande CE"/>
              </a:rPr>
              <a:t>, then the network has no stable fixed points (but bounded activity).</a:t>
            </a:r>
          </a:p>
        </p:txBody>
      </p:sp>
    </p:spTree>
    <p:extLst>
      <p:ext uri="{BB962C8B-B14F-4D97-AF65-F5344CB8AC3E}">
        <p14:creationId xmlns:p14="http://schemas.microsoft.com/office/powerpoint/2010/main" val="2995951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cycle-onl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327" y="2133600"/>
            <a:ext cx="5391473" cy="1752600"/>
          </a:xfrm>
          <a:prstGeom prst="rect">
            <a:avLst/>
          </a:prstGeom>
        </p:spPr>
      </p:pic>
      <p:sp>
        <p:nvSpPr>
          <p:cNvPr id="5" name="Rectangle 4"/>
          <p:cNvSpPr/>
          <p:nvPr/>
        </p:nvSpPr>
        <p:spPr>
          <a:xfrm>
            <a:off x="609600" y="914400"/>
            <a:ext cx="8000937" cy="769441"/>
          </a:xfrm>
          <a:prstGeom prst="rect">
            <a:avLst/>
          </a:prstGeom>
        </p:spPr>
        <p:txBody>
          <a:bodyPr wrap="square">
            <a:spAutoFit/>
          </a:bodyPr>
          <a:lstStyle/>
          <a:p>
            <a:r>
              <a:rPr lang="en-US" sz="2200" u="sng" dirty="0">
                <a:latin typeface="+mj-lt"/>
                <a:cs typeface="Lucida Grande CE"/>
              </a:rPr>
              <a:t>Thm 1</a:t>
            </a:r>
            <a:r>
              <a:rPr lang="en-US" sz="2200" dirty="0">
                <a:latin typeface="+mj-lt"/>
                <a:cs typeface="Lucida Grande CE"/>
              </a:rPr>
              <a:t>.  If G is an </a:t>
            </a:r>
            <a:r>
              <a:rPr lang="en-US" sz="2200" dirty="0">
                <a:solidFill>
                  <a:srgbClr val="A2001A"/>
                </a:solidFill>
                <a:latin typeface="+mj-lt"/>
                <a:cs typeface="Lucida Grande CE"/>
              </a:rPr>
              <a:t>oriented graph with no sinks</a:t>
            </a:r>
            <a:r>
              <a:rPr lang="en-US" sz="2200" dirty="0">
                <a:solidFill>
                  <a:srgbClr val="000000"/>
                </a:solidFill>
                <a:latin typeface="+mj-lt"/>
                <a:cs typeface="Lucida Grande CE"/>
              </a:rPr>
              <a:t>, then the network has no stable fixed points (but bounded activity).</a:t>
            </a:r>
          </a:p>
        </p:txBody>
      </p:sp>
      <p:pic>
        <p:nvPicPr>
          <p:cNvPr id="7" name="Picture 6" descr="3-cycle-matrix.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444718"/>
            <a:ext cx="3872346" cy="9906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015" y="4749518"/>
            <a:ext cx="3524985" cy="967221"/>
          </a:xfrm>
          <a:prstGeom prst="rect">
            <a:avLst/>
          </a:prstGeom>
        </p:spPr>
      </p:pic>
      <p:sp>
        <p:nvSpPr>
          <p:cNvPr id="13" name="Rectangle 12"/>
          <p:cNvSpPr/>
          <p:nvPr/>
        </p:nvSpPr>
        <p:spPr>
          <a:xfrm>
            <a:off x="5105400" y="4303986"/>
            <a:ext cx="1825064" cy="369332"/>
          </a:xfrm>
          <a:prstGeom prst="rect">
            <a:avLst/>
          </a:prstGeom>
        </p:spPr>
        <p:txBody>
          <a:bodyPr wrap="none">
            <a:spAutoFit/>
          </a:bodyPr>
          <a:lstStyle/>
          <a:p>
            <a:r>
              <a:rPr lang="en-US" dirty="0">
                <a:latin typeface="Lucida Grande"/>
                <a:cs typeface="Lucida Grande"/>
              </a:rPr>
              <a:t>TLN dynamics:</a:t>
            </a:r>
          </a:p>
        </p:txBody>
      </p:sp>
      <p:sp>
        <p:nvSpPr>
          <p:cNvPr id="15" name="Rectangle 14"/>
          <p:cNvSpPr/>
          <p:nvPr/>
        </p:nvSpPr>
        <p:spPr>
          <a:xfrm>
            <a:off x="639558" y="2286000"/>
            <a:ext cx="1207970" cy="646331"/>
          </a:xfrm>
          <a:prstGeom prst="rect">
            <a:avLst/>
          </a:prstGeom>
        </p:spPr>
        <p:txBody>
          <a:bodyPr wrap="none">
            <a:spAutoFit/>
          </a:bodyPr>
          <a:lstStyle/>
          <a:p>
            <a:r>
              <a:rPr lang="en-US" dirty="0">
                <a:latin typeface="Lucida Grande"/>
                <a:cs typeface="Lucida Grande"/>
              </a:rPr>
              <a:t>Example:</a:t>
            </a:r>
          </a:p>
          <a:p>
            <a:r>
              <a:rPr lang="en-US" dirty="0">
                <a:latin typeface="Lucida Grande"/>
                <a:cs typeface="Lucida Grande"/>
              </a:rPr>
              <a:t>3-cycle</a:t>
            </a:r>
          </a:p>
        </p:txBody>
      </p:sp>
      <p:sp>
        <p:nvSpPr>
          <p:cNvPr id="14" name="Title 1"/>
          <p:cNvSpPr txBox="1">
            <a:spLocks/>
          </p:cNvSpPr>
          <p:nvPr/>
        </p:nvSpPr>
        <p:spPr bwMode="auto">
          <a:xfrm>
            <a:off x="609600" y="76200"/>
            <a:ext cx="769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Chalkboard" charset="0"/>
                <a:ea typeface="ＭＳ Ｐゴシック" charset="0"/>
                <a:cs typeface="Chalkboard" charset="0"/>
              </a:rPr>
              <a:t>Graph structure controls dynamics</a:t>
            </a:r>
          </a:p>
        </p:txBody>
      </p:sp>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 y="6214793"/>
            <a:ext cx="591864" cy="204462"/>
          </a:xfrm>
          <a:prstGeom prst="rect">
            <a:avLst/>
          </a:prstGeom>
        </p:spPr>
      </p:pic>
      <p:sp>
        <p:nvSpPr>
          <p:cNvPr id="17" name="Rectangle 16"/>
          <p:cNvSpPr/>
          <p:nvPr/>
        </p:nvSpPr>
        <p:spPr>
          <a:xfrm>
            <a:off x="381000" y="5791200"/>
            <a:ext cx="2440191" cy="338554"/>
          </a:xfrm>
          <a:prstGeom prst="rect">
            <a:avLst/>
          </a:prstGeom>
        </p:spPr>
        <p:txBody>
          <a:bodyPr wrap="none">
            <a:spAutoFit/>
          </a:bodyPr>
          <a:lstStyle/>
          <a:p>
            <a:r>
              <a:rPr lang="en-US" sz="1600" dirty="0">
                <a:latin typeface="Lucida Grande"/>
                <a:cs typeface="Lucida Grande"/>
              </a:rPr>
              <a:t>parameter constraints:</a:t>
            </a:r>
          </a:p>
        </p:txBody>
      </p:sp>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400" y="6209149"/>
            <a:ext cx="563562" cy="198290"/>
          </a:xfrm>
          <a:prstGeom prst="rect">
            <a:avLst/>
          </a:prstGeom>
        </p:spPr>
      </p:pic>
      <p:pic>
        <p:nvPicPr>
          <p:cNvPr id="19" name="Picture 1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2200" y="6054448"/>
            <a:ext cx="1473177" cy="535701"/>
          </a:xfrm>
          <a:prstGeom prst="rect">
            <a:avLst/>
          </a:prstGeom>
        </p:spPr>
      </p:pic>
    </p:spTree>
    <p:extLst>
      <p:ext uri="{BB962C8B-B14F-4D97-AF65-F5344CB8AC3E}">
        <p14:creationId xmlns:p14="http://schemas.microsoft.com/office/powerpoint/2010/main" val="3052455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543800" cy="827968"/>
          </a:xfrm>
        </p:spPr>
        <p:txBody>
          <a:bodyPr/>
          <a:lstStyle/>
          <a:p>
            <a:r>
              <a:rPr lang="en-US" sz="2800"/>
              <a:t>4 neural networks with matching degree sequence</a:t>
            </a:r>
            <a:endParaRPr lang="en-US" sz="2800">
              <a:solidFill>
                <a:srgbClr val="BA0101"/>
              </a:solidFill>
            </a:endParaRPr>
          </a:p>
        </p:txBody>
      </p:sp>
      <p:pic>
        <p:nvPicPr>
          <p:cNvPr id="5" name="Picture 4" descr="graph-A.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60" y="1216378"/>
            <a:ext cx="1209040" cy="1031240"/>
          </a:xfrm>
          <a:prstGeom prst="rect">
            <a:avLst/>
          </a:prstGeom>
        </p:spPr>
      </p:pic>
      <p:pic>
        <p:nvPicPr>
          <p:cNvPr id="6" name="Picture 5" descr="graph-B.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760" y="1219200"/>
            <a:ext cx="1209040" cy="1031240"/>
          </a:xfrm>
          <a:prstGeom prst="rect">
            <a:avLst/>
          </a:prstGeom>
        </p:spPr>
      </p:pic>
      <p:pic>
        <p:nvPicPr>
          <p:cNvPr id="7" name="Picture 6" descr="graph-C.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9360" y="1219200"/>
            <a:ext cx="1209040" cy="1031240"/>
          </a:xfrm>
          <a:prstGeom prst="rect">
            <a:avLst/>
          </a:prstGeom>
        </p:spPr>
      </p:pic>
      <p:pic>
        <p:nvPicPr>
          <p:cNvPr id="8" name="Picture 7" descr="graph-D.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6600" y="1219200"/>
            <a:ext cx="1209040" cy="1031240"/>
          </a:xfrm>
          <a:prstGeom prst="rect">
            <a:avLst/>
          </a:prstGeom>
        </p:spPr>
      </p:pic>
      <p:sp>
        <p:nvSpPr>
          <p:cNvPr id="3" name="Rectangle 2"/>
          <p:cNvSpPr/>
          <p:nvPr/>
        </p:nvSpPr>
        <p:spPr>
          <a:xfrm>
            <a:off x="453931" y="847913"/>
            <a:ext cx="318229" cy="369332"/>
          </a:xfrm>
          <a:prstGeom prst="rect">
            <a:avLst/>
          </a:prstGeom>
        </p:spPr>
        <p:txBody>
          <a:bodyPr wrap="none">
            <a:spAutoFit/>
          </a:bodyPr>
          <a:lstStyle/>
          <a:p>
            <a:r>
              <a:rPr lang="en-US">
                <a:latin typeface="+mj-lt"/>
              </a:rPr>
              <a:t>A</a:t>
            </a:r>
          </a:p>
        </p:txBody>
      </p:sp>
      <p:sp>
        <p:nvSpPr>
          <p:cNvPr id="9" name="Rectangle 8"/>
          <p:cNvSpPr/>
          <p:nvPr/>
        </p:nvSpPr>
        <p:spPr>
          <a:xfrm>
            <a:off x="2587531" y="847913"/>
            <a:ext cx="312906" cy="369332"/>
          </a:xfrm>
          <a:prstGeom prst="rect">
            <a:avLst/>
          </a:prstGeom>
        </p:spPr>
        <p:txBody>
          <a:bodyPr wrap="none">
            <a:spAutoFit/>
          </a:bodyPr>
          <a:lstStyle/>
          <a:p>
            <a:r>
              <a:rPr lang="en-US">
                <a:latin typeface="+mj-lt"/>
              </a:rPr>
              <a:t>B</a:t>
            </a:r>
          </a:p>
        </p:txBody>
      </p:sp>
      <p:sp>
        <p:nvSpPr>
          <p:cNvPr id="10" name="Rectangle 9"/>
          <p:cNvSpPr/>
          <p:nvPr/>
        </p:nvSpPr>
        <p:spPr>
          <a:xfrm>
            <a:off x="4721131" y="847913"/>
            <a:ext cx="312906" cy="369332"/>
          </a:xfrm>
          <a:prstGeom prst="rect">
            <a:avLst/>
          </a:prstGeom>
        </p:spPr>
        <p:txBody>
          <a:bodyPr wrap="none">
            <a:spAutoFit/>
          </a:bodyPr>
          <a:lstStyle/>
          <a:p>
            <a:r>
              <a:rPr lang="en-US">
                <a:latin typeface="+mj-lt"/>
              </a:rPr>
              <a:t>C</a:t>
            </a:r>
          </a:p>
        </p:txBody>
      </p:sp>
      <p:sp>
        <p:nvSpPr>
          <p:cNvPr id="11" name="Rectangle 10"/>
          <p:cNvSpPr/>
          <p:nvPr/>
        </p:nvSpPr>
        <p:spPr>
          <a:xfrm>
            <a:off x="6705600" y="847913"/>
            <a:ext cx="326682" cy="369332"/>
          </a:xfrm>
          <a:prstGeom prst="rect">
            <a:avLst/>
          </a:prstGeom>
        </p:spPr>
        <p:txBody>
          <a:bodyPr wrap="none">
            <a:spAutoFit/>
          </a:bodyPr>
          <a:lstStyle/>
          <a:p>
            <a:r>
              <a:rPr lang="en-US">
                <a:latin typeface="+mj-lt"/>
              </a:rPr>
              <a:t>D</a:t>
            </a:r>
          </a:p>
        </p:txBody>
      </p:sp>
      <p:sp>
        <p:nvSpPr>
          <p:cNvPr id="12" name="Rectangle 11"/>
          <p:cNvSpPr/>
          <p:nvPr/>
        </p:nvSpPr>
        <p:spPr>
          <a:xfrm>
            <a:off x="2900437" y="2819400"/>
            <a:ext cx="3352797" cy="1154162"/>
          </a:xfrm>
          <a:prstGeom prst="rect">
            <a:avLst/>
          </a:prstGeom>
        </p:spPr>
        <p:txBody>
          <a:bodyPr wrap="square">
            <a:spAutoFit/>
          </a:bodyPr>
          <a:lstStyle/>
          <a:p>
            <a:r>
              <a:rPr lang="en-US" dirty="0">
                <a:latin typeface="Lucida Grande CE"/>
                <a:cs typeface="Lucida Grande CE"/>
              </a:rPr>
              <a:t>all graphs have the same </a:t>
            </a:r>
          </a:p>
          <a:p>
            <a:r>
              <a:rPr lang="en-US" dirty="0">
                <a:latin typeface="Lucida Grande CE"/>
                <a:cs typeface="Lucida Grande CE"/>
              </a:rPr>
              <a:t>in/out-degree sequence:</a:t>
            </a:r>
          </a:p>
          <a:p>
            <a:endParaRPr lang="en-US" sz="500" dirty="0">
              <a:latin typeface="Lucida Grande CE"/>
              <a:cs typeface="Lucida Grande CE"/>
            </a:endParaRPr>
          </a:p>
          <a:p>
            <a:r>
              <a:rPr lang="en-US" dirty="0">
                <a:latin typeface="Lucida Grande CE"/>
                <a:cs typeface="Lucida Grande CE"/>
              </a:rPr>
              <a:t>(1,2), (1,2), (2,1), (2,1), (2,2)</a:t>
            </a:r>
          </a:p>
          <a:p>
            <a:endParaRPr lang="en-US" sz="1000" dirty="0">
              <a:latin typeface="Lucida Grande CE"/>
              <a:cs typeface="Lucida Grande CE"/>
            </a:endParaRPr>
          </a:p>
        </p:txBody>
      </p:sp>
      <p:sp>
        <p:nvSpPr>
          <p:cNvPr id="4" name="Rectangle 3"/>
          <p:cNvSpPr/>
          <p:nvPr/>
        </p:nvSpPr>
        <p:spPr>
          <a:xfrm>
            <a:off x="2319866" y="4191000"/>
            <a:ext cx="4538134" cy="369332"/>
          </a:xfrm>
          <a:prstGeom prst="rect">
            <a:avLst/>
          </a:prstGeom>
        </p:spPr>
        <p:txBody>
          <a:bodyPr wrap="none">
            <a:spAutoFit/>
          </a:bodyPr>
          <a:lstStyle/>
          <a:p>
            <a:r>
              <a:rPr lang="en-US" dirty="0">
                <a:solidFill>
                  <a:srgbClr val="A2001A"/>
                </a:solidFill>
                <a:latin typeface="Lucida Grande CE"/>
                <a:cs typeface="Lucida Grande CE"/>
              </a:rPr>
              <a:t>The four networks are locally identical.</a:t>
            </a:r>
            <a:endParaRPr lang="en-US">
              <a:solidFill>
                <a:srgbClr val="A2001A"/>
              </a:solidFill>
            </a:endParaRPr>
          </a:p>
        </p:txBody>
      </p:sp>
    </p:spTree>
    <p:extLst>
      <p:ext uri="{BB962C8B-B14F-4D97-AF65-F5344CB8AC3E}">
        <p14:creationId xmlns:p14="http://schemas.microsoft.com/office/powerpoint/2010/main" val="3049956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32"/>
            <a:ext cx="8229600" cy="827968"/>
          </a:xfrm>
        </p:spPr>
        <p:txBody>
          <a:bodyPr/>
          <a:lstStyle/>
          <a:p>
            <a:r>
              <a:rPr lang="en-US" sz="2800"/>
              <a:t>examples of nonlinear network dynamics: </a:t>
            </a:r>
            <a:r>
              <a:rPr lang="en-US" sz="2800">
                <a:solidFill>
                  <a:srgbClr val="BA0101"/>
                </a:solidFill>
              </a:rPr>
              <a:t>limit cycles</a:t>
            </a:r>
          </a:p>
        </p:txBody>
      </p:sp>
      <p:pic>
        <p:nvPicPr>
          <p:cNvPr id="6" name="Picture 5" descr="graph-B.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760" y="1219200"/>
            <a:ext cx="1209040" cy="1031240"/>
          </a:xfrm>
          <a:prstGeom prst="rect">
            <a:avLst/>
          </a:prstGeom>
        </p:spPr>
      </p:pic>
      <p:pic>
        <p:nvPicPr>
          <p:cNvPr id="7" name="Picture 6" descr="graph-C.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360" y="1219200"/>
            <a:ext cx="1209040" cy="1031240"/>
          </a:xfrm>
          <a:prstGeom prst="rect">
            <a:avLst/>
          </a:prstGeom>
        </p:spPr>
      </p:pic>
      <p:pic>
        <p:nvPicPr>
          <p:cNvPr id="8" name="Picture 7" descr="graph-D.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600" y="1219200"/>
            <a:ext cx="1209040" cy="1031240"/>
          </a:xfrm>
          <a:prstGeom prst="rect">
            <a:avLst/>
          </a:prstGeom>
        </p:spPr>
      </p:pic>
      <p:sp>
        <p:nvSpPr>
          <p:cNvPr id="3" name="Rectangle 2"/>
          <p:cNvSpPr/>
          <p:nvPr/>
        </p:nvSpPr>
        <p:spPr>
          <a:xfrm>
            <a:off x="453931" y="847913"/>
            <a:ext cx="318229" cy="369332"/>
          </a:xfrm>
          <a:prstGeom prst="rect">
            <a:avLst/>
          </a:prstGeom>
        </p:spPr>
        <p:txBody>
          <a:bodyPr wrap="none">
            <a:spAutoFit/>
          </a:bodyPr>
          <a:lstStyle/>
          <a:p>
            <a:r>
              <a:rPr lang="en-US">
                <a:latin typeface="+mj-lt"/>
              </a:rPr>
              <a:t>A</a:t>
            </a:r>
          </a:p>
        </p:txBody>
      </p:sp>
      <p:sp>
        <p:nvSpPr>
          <p:cNvPr id="9" name="Rectangle 8"/>
          <p:cNvSpPr/>
          <p:nvPr/>
        </p:nvSpPr>
        <p:spPr>
          <a:xfrm>
            <a:off x="2587531" y="847913"/>
            <a:ext cx="312906" cy="369332"/>
          </a:xfrm>
          <a:prstGeom prst="rect">
            <a:avLst/>
          </a:prstGeom>
        </p:spPr>
        <p:txBody>
          <a:bodyPr wrap="none">
            <a:spAutoFit/>
          </a:bodyPr>
          <a:lstStyle/>
          <a:p>
            <a:r>
              <a:rPr lang="en-US">
                <a:latin typeface="+mj-lt"/>
              </a:rPr>
              <a:t>B</a:t>
            </a:r>
          </a:p>
        </p:txBody>
      </p:sp>
      <p:sp>
        <p:nvSpPr>
          <p:cNvPr id="10" name="Rectangle 9"/>
          <p:cNvSpPr/>
          <p:nvPr/>
        </p:nvSpPr>
        <p:spPr>
          <a:xfrm>
            <a:off x="4721131" y="847913"/>
            <a:ext cx="312906" cy="369332"/>
          </a:xfrm>
          <a:prstGeom prst="rect">
            <a:avLst/>
          </a:prstGeom>
        </p:spPr>
        <p:txBody>
          <a:bodyPr wrap="none">
            <a:spAutoFit/>
          </a:bodyPr>
          <a:lstStyle/>
          <a:p>
            <a:r>
              <a:rPr lang="en-US">
                <a:latin typeface="+mj-lt"/>
              </a:rPr>
              <a:t>C</a:t>
            </a:r>
          </a:p>
        </p:txBody>
      </p:sp>
      <p:sp>
        <p:nvSpPr>
          <p:cNvPr id="11" name="Rectangle 10"/>
          <p:cNvSpPr/>
          <p:nvPr/>
        </p:nvSpPr>
        <p:spPr>
          <a:xfrm>
            <a:off x="6705600" y="847913"/>
            <a:ext cx="326682" cy="369332"/>
          </a:xfrm>
          <a:prstGeom prst="rect">
            <a:avLst/>
          </a:prstGeom>
        </p:spPr>
        <p:txBody>
          <a:bodyPr wrap="none">
            <a:spAutoFit/>
          </a:bodyPr>
          <a:lstStyle/>
          <a:p>
            <a:r>
              <a:rPr lang="en-US">
                <a:latin typeface="+mj-lt"/>
              </a:rPr>
              <a:t>D</a:t>
            </a:r>
          </a:p>
        </p:txBody>
      </p:sp>
      <p:pic>
        <p:nvPicPr>
          <p:cNvPr id="12" name="Picture 11" descr="graph-A.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400" y="1216378"/>
            <a:ext cx="1727200" cy="1473200"/>
          </a:xfrm>
          <a:prstGeom prst="rect">
            <a:avLst/>
          </a:prstGeom>
        </p:spPr>
      </p:pic>
      <p:pic>
        <p:nvPicPr>
          <p:cNvPr id="4" name="Picture 3" descr="activity-A.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00" y="3227210"/>
            <a:ext cx="5193626" cy="2335389"/>
          </a:xfrm>
          <a:prstGeom prst="rect">
            <a:avLst/>
          </a:prstGeom>
        </p:spPr>
      </p:pic>
    </p:spTree>
    <p:extLst>
      <p:ext uri="{BB962C8B-B14F-4D97-AF65-F5344CB8AC3E}">
        <p14:creationId xmlns:p14="http://schemas.microsoft.com/office/powerpoint/2010/main" val="2239206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A.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60" y="1216378"/>
            <a:ext cx="1209040" cy="1031240"/>
          </a:xfrm>
          <a:prstGeom prst="rect">
            <a:avLst/>
          </a:prstGeom>
        </p:spPr>
      </p:pic>
      <p:pic>
        <p:nvPicPr>
          <p:cNvPr id="7" name="Picture 6" descr="graph-C.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360" y="1219200"/>
            <a:ext cx="1209040" cy="1031240"/>
          </a:xfrm>
          <a:prstGeom prst="rect">
            <a:avLst/>
          </a:prstGeom>
        </p:spPr>
      </p:pic>
      <p:pic>
        <p:nvPicPr>
          <p:cNvPr id="8" name="Picture 7" descr="graph-D.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600" y="1219200"/>
            <a:ext cx="1209040" cy="1031240"/>
          </a:xfrm>
          <a:prstGeom prst="rect">
            <a:avLst/>
          </a:prstGeom>
        </p:spPr>
      </p:pic>
      <p:sp>
        <p:nvSpPr>
          <p:cNvPr id="3" name="Rectangle 2"/>
          <p:cNvSpPr/>
          <p:nvPr/>
        </p:nvSpPr>
        <p:spPr>
          <a:xfrm>
            <a:off x="453931" y="847913"/>
            <a:ext cx="318229" cy="369332"/>
          </a:xfrm>
          <a:prstGeom prst="rect">
            <a:avLst/>
          </a:prstGeom>
        </p:spPr>
        <p:txBody>
          <a:bodyPr wrap="none">
            <a:spAutoFit/>
          </a:bodyPr>
          <a:lstStyle/>
          <a:p>
            <a:r>
              <a:rPr lang="en-US">
                <a:latin typeface="+mj-lt"/>
              </a:rPr>
              <a:t>A</a:t>
            </a:r>
          </a:p>
        </p:txBody>
      </p:sp>
      <p:sp>
        <p:nvSpPr>
          <p:cNvPr id="9" name="Rectangle 8"/>
          <p:cNvSpPr/>
          <p:nvPr/>
        </p:nvSpPr>
        <p:spPr>
          <a:xfrm>
            <a:off x="2587531" y="847913"/>
            <a:ext cx="312906" cy="369332"/>
          </a:xfrm>
          <a:prstGeom prst="rect">
            <a:avLst/>
          </a:prstGeom>
        </p:spPr>
        <p:txBody>
          <a:bodyPr wrap="none">
            <a:spAutoFit/>
          </a:bodyPr>
          <a:lstStyle/>
          <a:p>
            <a:r>
              <a:rPr lang="en-US">
                <a:latin typeface="+mj-lt"/>
              </a:rPr>
              <a:t>B</a:t>
            </a:r>
          </a:p>
        </p:txBody>
      </p:sp>
      <p:sp>
        <p:nvSpPr>
          <p:cNvPr id="10" name="Rectangle 9"/>
          <p:cNvSpPr/>
          <p:nvPr/>
        </p:nvSpPr>
        <p:spPr>
          <a:xfrm>
            <a:off x="4721131" y="847913"/>
            <a:ext cx="312906" cy="369332"/>
          </a:xfrm>
          <a:prstGeom prst="rect">
            <a:avLst/>
          </a:prstGeom>
        </p:spPr>
        <p:txBody>
          <a:bodyPr wrap="none">
            <a:spAutoFit/>
          </a:bodyPr>
          <a:lstStyle/>
          <a:p>
            <a:r>
              <a:rPr lang="en-US">
                <a:latin typeface="+mj-lt"/>
              </a:rPr>
              <a:t>C</a:t>
            </a:r>
          </a:p>
        </p:txBody>
      </p:sp>
      <p:sp>
        <p:nvSpPr>
          <p:cNvPr id="11" name="Rectangle 10"/>
          <p:cNvSpPr/>
          <p:nvPr/>
        </p:nvSpPr>
        <p:spPr>
          <a:xfrm>
            <a:off x="6705600" y="847913"/>
            <a:ext cx="326682" cy="369332"/>
          </a:xfrm>
          <a:prstGeom prst="rect">
            <a:avLst/>
          </a:prstGeom>
        </p:spPr>
        <p:txBody>
          <a:bodyPr wrap="none">
            <a:spAutoFit/>
          </a:bodyPr>
          <a:lstStyle/>
          <a:p>
            <a:r>
              <a:rPr lang="en-US">
                <a:latin typeface="+mj-lt"/>
              </a:rPr>
              <a:t>D</a:t>
            </a:r>
          </a:p>
        </p:txBody>
      </p:sp>
      <p:pic>
        <p:nvPicPr>
          <p:cNvPr id="12" name="Picture 11" descr="graph-B.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000" y="1219200"/>
            <a:ext cx="1727200" cy="1473200"/>
          </a:xfrm>
          <a:prstGeom prst="rect">
            <a:avLst/>
          </a:prstGeom>
        </p:spPr>
      </p:pic>
      <p:pic>
        <p:nvPicPr>
          <p:cNvPr id="4" name="Picture 3" descr="activity-B.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8700" y="3124199"/>
            <a:ext cx="4787900" cy="3454357"/>
          </a:xfrm>
          <a:prstGeom prst="rect">
            <a:avLst/>
          </a:prstGeom>
        </p:spPr>
      </p:pic>
      <p:sp>
        <p:nvSpPr>
          <p:cNvPr id="15" name="Title 1"/>
          <p:cNvSpPr>
            <a:spLocks noGrp="1"/>
          </p:cNvSpPr>
          <p:nvPr>
            <p:ph type="title"/>
          </p:nvPr>
        </p:nvSpPr>
        <p:spPr>
          <a:xfrm>
            <a:off x="457200" y="10232"/>
            <a:ext cx="8229600" cy="827968"/>
          </a:xfrm>
        </p:spPr>
        <p:txBody>
          <a:bodyPr/>
          <a:lstStyle/>
          <a:p>
            <a:r>
              <a:rPr lang="en-US" sz="2800"/>
              <a:t>examples of nonlinear network dynamics: </a:t>
            </a:r>
            <a:r>
              <a:rPr lang="en-US" sz="2800">
                <a:solidFill>
                  <a:srgbClr val="BA0101"/>
                </a:solidFill>
              </a:rPr>
              <a:t>limit cycles</a:t>
            </a:r>
          </a:p>
        </p:txBody>
      </p:sp>
    </p:spTree>
    <p:extLst>
      <p:ext uri="{BB962C8B-B14F-4D97-AF65-F5344CB8AC3E}">
        <p14:creationId xmlns:p14="http://schemas.microsoft.com/office/powerpoint/2010/main" val="1003904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A.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60" y="1216378"/>
            <a:ext cx="1209040" cy="1031240"/>
          </a:xfrm>
          <a:prstGeom prst="rect">
            <a:avLst/>
          </a:prstGeom>
        </p:spPr>
      </p:pic>
      <p:pic>
        <p:nvPicPr>
          <p:cNvPr id="6" name="Picture 5" descr="graph-B.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760" y="1219200"/>
            <a:ext cx="1209040" cy="1031240"/>
          </a:xfrm>
          <a:prstGeom prst="rect">
            <a:avLst/>
          </a:prstGeom>
        </p:spPr>
      </p:pic>
      <p:pic>
        <p:nvPicPr>
          <p:cNvPr id="8" name="Picture 7" descr="graph-D.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600" y="1219200"/>
            <a:ext cx="1209040" cy="1031240"/>
          </a:xfrm>
          <a:prstGeom prst="rect">
            <a:avLst/>
          </a:prstGeom>
        </p:spPr>
      </p:pic>
      <p:sp>
        <p:nvSpPr>
          <p:cNvPr id="3" name="Rectangle 2"/>
          <p:cNvSpPr/>
          <p:nvPr/>
        </p:nvSpPr>
        <p:spPr>
          <a:xfrm>
            <a:off x="453931" y="847913"/>
            <a:ext cx="318229" cy="369332"/>
          </a:xfrm>
          <a:prstGeom prst="rect">
            <a:avLst/>
          </a:prstGeom>
        </p:spPr>
        <p:txBody>
          <a:bodyPr wrap="none">
            <a:spAutoFit/>
          </a:bodyPr>
          <a:lstStyle/>
          <a:p>
            <a:r>
              <a:rPr lang="en-US">
                <a:latin typeface="+mj-lt"/>
              </a:rPr>
              <a:t>A</a:t>
            </a:r>
          </a:p>
        </p:txBody>
      </p:sp>
      <p:sp>
        <p:nvSpPr>
          <p:cNvPr id="9" name="Rectangle 8"/>
          <p:cNvSpPr/>
          <p:nvPr/>
        </p:nvSpPr>
        <p:spPr>
          <a:xfrm>
            <a:off x="2587531" y="847913"/>
            <a:ext cx="312906" cy="369332"/>
          </a:xfrm>
          <a:prstGeom prst="rect">
            <a:avLst/>
          </a:prstGeom>
        </p:spPr>
        <p:txBody>
          <a:bodyPr wrap="none">
            <a:spAutoFit/>
          </a:bodyPr>
          <a:lstStyle/>
          <a:p>
            <a:r>
              <a:rPr lang="en-US">
                <a:latin typeface="+mj-lt"/>
              </a:rPr>
              <a:t>B</a:t>
            </a:r>
          </a:p>
        </p:txBody>
      </p:sp>
      <p:sp>
        <p:nvSpPr>
          <p:cNvPr id="10" name="Rectangle 9"/>
          <p:cNvSpPr/>
          <p:nvPr/>
        </p:nvSpPr>
        <p:spPr>
          <a:xfrm>
            <a:off x="4721131" y="847913"/>
            <a:ext cx="312906" cy="369332"/>
          </a:xfrm>
          <a:prstGeom prst="rect">
            <a:avLst/>
          </a:prstGeom>
        </p:spPr>
        <p:txBody>
          <a:bodyPr wrap="none">
            <a:spAutoFit/>
          </a:bodyPr>
          <a:lstStyle/>
          <a:p>
            <a:r>
              <a:rPr lang="en-US">
                <a:latin typeface="+mj-lt"/>
              </a:rPr>
              <a:t>C</a:t>
            </a:r>
          </a:p>
        </p:txBody>
      </p:sp>
      <p:sp>
        <p:nvSpPr>
          <p:cNvPr id="11" name="Rectangle 10"/>
          <p:cNvSpPr/>
          <p:nvPr/>
        </p:nvSpPr>
        <p:spPr>
          <a:xfrm>
            <a:off x="6705600" y="847913"/>
            <a:ext cx="326682" cy="369332"/>
          </a:xfrm>
          <a:prstGeom prst="rect">
            <a:avLst/>
          </a:prstGeom>
        </p:spPr>
        <p:txBody>
          <a:bodyPr wrap="none">
            <a:spAutoFit/>
          </a:bodyPr>
          <a:lstStyle/>
          <a:p>
            <a:r>
              <a:rPr lang="en-US">
                <a:latin typeface="+mj-lt"/>
              </a:rPr>
              <a:t>D</a:t>
            </a:r>
          </a:p>
        </p:txBody>
      </p:sp>
      <p:pic>
        <p:nvPicPr>
          <p:cNvPr id="12" name="Picture 11" descr="graph-C.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3600" y="1219200"/>
            <a:ext cx="1727200" cy="1473200"/>
          </a:xfrm>
          <a:prstGeom prst="rect">
            <a:avLst/>
          </a:prstGeom>
        </p:spPr>
      </p:pic>
      <p:pic>
        <p:nvPicPr>
          <p:cNvPr id="13" name="Picture 12" descr="activity-C-all.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117334"/>
            <a:ext cx="7696200" cy="5588266"/>
          </a:xfrm>
          <a:prstGeom prst="rect">
            <a:avLst/>
          </a:prstGeom>
        </p:spPr>
      </p:pic>
      <p:sp>
        <p:nvSpPr>
          <p:cNvPr id="15" name="Title 1"/>
          <p:cNvSpPr>
            <a:spLocks noGrp="1"/>
          </p:cNvSpPr>
          <p:nvPr>
            <p:ph type="title"/>
          </p:nvPr>
        </p:nvSpPr>
        <p:spPr>
          <a:xfrm>
            <a:off x="457200" y="10232"/>
            <a:ext cx="8229600" cy="827968"/>
          </a:xfrm>
        </p:spPr>
        <p:txBody>
          <a:bodyPr/>
          <a:lstStyle/>
          <a:p>
            <a:r>
              <a:rPr lang="en-US" sz="2800"/>
              <a:t>examples of nonlinear network dynamics: </a:t>
            </a:r>
            <a:r>
              <a:rPr lang="en-US" sz="2800">
                <a:solidFill>
                  <a:srgbClr val="BA0101"/>
                </a:solidFill>
              </a:rPr>
              <a:t>chaos</a:t>
            </a:r>
          </a:p>
        </p:txBody>
      </p:sp>
    </p:spTree>
    <p:extLst>
      <p:ext uri="{BB962C8B-B14F-4D97-AF65-F5344CB8AC3E}">
        <p14:creationId xmlns:p14="http://schemas.microsoft.com/office/powerpoint/2010/main" val="75285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62000" y="76200"/>
            <a:ext cx="7696200" cy="685800"/>
          </a:xfrm>
        </p:spPr>
        <p:txBody>
          <a:bodyPr/>
          <a:lstStyle/>
          <a:p>
            <a:r>
              <a:rPr lang="en-US" sz="2400" dirty="0">
                <a:latin typeface="Chalkboard" charset="0"/>
                <a:ea typeface="ＭＳ Ｐゴシック" charset="0"/>
                <a:cs typeface="Chalkboard" charset="0"/>
              </a:rPr>
              <a:t>Classical model – Hopfield networks</a:t>
            </a:r>
          </a:p>
        </p:txBody>
      </p:sp>
      <p:sp>
        <p:nvSpPr>
          <p:cNvPr id="8" name="Rectangle 7"/>
          <p:cNvSpPr/>
          <p:nvPr/>
        </p:nvSpPr>
        <p:spPr>
          <a:xfrm>
            <a:off x="1842795" y="1371600"/>
            <a:ext cx="1967205" cy="369332"/>
          </a:xfrm>
          <a:prstGeom prst="rect">
            <a:avLst/>
          </a:prstGeom>
        </p:spPr>
        <p:txBody>
          <a:bodyPr wrap="none">
            <a:spAutoFit/>
          </a:bodyPr>
          <a:lstStyle/>
          <a:p>
            <a:r>
              <a:rPr lang="en-US" dirty="0">
                <a:latin typeface="Chalkboard" charset="0"/>
                <a:cs typeface="Chalkboard" charset="0"/>
              </a:rPr>
              <a:t>memory patterns</a:t>
            </a:r>
            <a:endParaRPr lang="en-US"/>
          </a:p>
        </p:txBody>
      </p:sp>
      <p:sp>
        <p:nvSpPr>
          <p:cNvPr id="12" name="Rectangle 11"/>
          <p:cNvSpPr/>
          <p:nvPr/>
        </p:nvSpPr>
        <p:spPr>
          <a:xfrm>
            <a:off x="4733930" y="1373663"/>
            <a:ext cx="2428870" cy="369332"/>
          </a:xfrm>
          <a:prstGeom prst="rect">
            <a:avLst/>
          </a:prstGeom>
        </p:spPr>
        <p:txBody>
          <a:bodyPr wrap="none">
            <a:spAutoFit/>
          </a:bodyPr>
          <a:lstStyle/>
          <a:p>
            <a:r>
              <a:rPr lang="en-US" dirty="0">
                <a:latin typeface="Chalkboard" charset="0"/>
                <a:cs typeface="Chalkboard" charset="0"/>
              </a:rPr>
              <a:t>fixed point attractors</a:t>
            </a:r>
            <a:endParaRPr lang="en-US"/>
          </a:p>
        </p:txBody>
      </p:sp>
      <p:cxnSp>
        <p:nvCxnSpPr>
          <p:cNvPr id="13" name="Straight Arrow Connector 12"/>
          <p:cNvCxnSpPr/>
          <p:nvPr/>
        </p:nvCxnSpPr>
        <p:spPr>
          <a:xfrm>
            <a:off x="3962400" y="1600200"/>
            <a:ext cx="533400"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911606" y="2362200"/>
            <a:ext cx="5314275" cy="646331"/>
          </a:xfrm>
          <a:prstGeom prst="rect">
            <a:avLst/>
          </a:prstGeom>
        </p:spPr>
        <p:txBody>
          <a:bodyPr wrap="none">
            <a:spAutoFit/>
          </a:bodyPr>
          <a:lstStyle/>
          <a:p>
            <a:r>
              <a:rPr lang="en-US" dirty="0">
                <a:latin typeface="Chalkboard" charset="0"/>
                <a:cs typeface="Chalkboard" charset="0"/>
              </a:rPr>
              <a:t>famous Hopfield result: guaranteed convergence</a:t>
            </a:r>
          </a:p>
          <a:p>
            <a:r>
              <a:rPr lang="en-US" dirty="0">
                <a:latin typeface="Chalkboard" charset="0"/>
                <a:cs typeface="Chalkboard" charset="0"/>
              </a:rPr>
              <a:t>to a fixed point for </a:t>
            </a:r>
            <a:r>
              <a:rPr lang="en-US" dirty="0">
                <a:solidFill>
                  <a:srgbClr val="FF0000"/>
                </a:solidFill>
                <a:latin typeface="Chalkboard" charset="0"/>
                <a:cs typeface="Chalkboard" charset="0"/>
              </a:rPr>
              <a:t>symmetric</a:t>
            </a:r>
            <a:r>
              <a:rPr lang="en-US" dirty="0">
                <a:latin typeface="Chalkboard" charset="0"/>
                <a:cs typeface="Chalkboard" charset="0"/>
              </a:rPr>
              <a:t> interaction matrix</a:t>
            </a:r>
            <a:endParaRPr lang="en-US"/>
          </a:p>
        </p:txBody>
      </p:sp>
      <p:pic>
        <p:nvPicPr>
          <p:cNvPr id="11" name="Picture 10" descr="Hopfieldattract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556672"/>
            <a:ext cx="4191000" cy="2615528"/>
          </a:xfrm>
          <a:prstGeom prst="rect">
            <a:avLst/>
          </a:prstGeom>
        </p:spPr>
      </p:pic>
    </p:spTree>
    <p:extLst>
      <p:ext uri="{BB962C8B-B14F-4D97-AF65-F5344CB8AC3E}">
        <p14:creationId xmlns:p14="http://schemas.microsoft.com/office/powerpoint/2010/main" val="4085202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A.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60" y="1216378"/>
            <a:ext cx="1209040" cy="1031240"/>
          </a:xfrm>
          <a:prstGeom prst="rect">
            <a:avLst/>
          </a:prstGeom>
        </p:spPr>
      </p:pic>
      <p:pic>
        <p:nvPicPr>
          <p:cNvPr id="6" name="Picture 5" descr="graph-B.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760" y="1219200"/>
            <a:ext cx="1209040" cy="1031240"/>
          </a:xfrm>
          <a:prstGeom prst="rect">
            <a:avLst/>
          </a:prstGeom>
        </p:spPr>
      </p:pic>
      <p:pic>
        <p:nvPicPr>
          <p:cNvPr id="7" name="Picture 6" descr="graph-C.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9360" y="1219200"/>
            <a:ext cx="1209040" cy="1031240"/>
          </a:xfrm>
          <a:prstGeom prst="rect">
            <a:avLst/>
          </a:prstGeom>
        </p:spPr>
      </p:pic>
      <p:sp>
        <p:nvSpPr>
          <p:cNvPr id="3" name="Rectangle 2"/>
          <p:cNvSpPr/>
          <p:nvPr/>
        </p:nvSpPr>
        <p:spPr>
          <a:xfrm>
            <a:off x="453931" y="847913"/>
            <a:ext cx="318229" cy="369332"/>
          </a:xfrm>
          <a:prstGeom prst="rect">
            <a:avLst/>
          </a:prstGeom>
        </p:spPr>
        <p:txBody>
          <a:bodyPr wrap="none">
            <a:spAutoFit/>
          </a:bodyPr>
          <a:lstStyle/>
          <a:p>
            <a:r>
              <a:rPr lang="en-US">
                <a:latin typeface="+mj-lt"/>
              </a:rPr>
              <a:t>A</a:t>
            </a:r>
          </a:p>
        </p:txBody>
      </p:sp>
      <p:sp>
        <p:nvSpPr>
          <p:cNvPr id="9" name="Rectangle 8"/>
          <p:cNvSpPr/>
          <p:nvPr/>
        </p:nvSpPr>
        <p:spPr>
          <a:xfrm>
            <a:off x="2587531" y="847913"/>
            <a:ext cx="312906" cy="369332"/>
          </a:xfrm>
          <a:prstGeom prst="rect">
            <a:avLst/>
          </a:prstGeom>
        </p:spPr>
        <p:txBody>
          <a:bodyPr wrap="none">
            <a:spAutoFit/>
          </a:bodyPr>
          <a:lstStyle/>
          <a:p>
            <a:r>
              <a:rPr lang="en-US">
                <a:latin typeface="+mj-lt"/>
              </a:rPr>
              <a:t>B</a:t>
            </a:r>
          </a:p>
        </p:txBody>
      </p:sp>
      <p:sp>
        <p:nvSpPr>
          <p:cNvPr id="10" name="Rectangle 9"/>
          <p:cNvSpPr/>
          <p:nvPr/>
        </p:nvSpPr>
        <p:spPr>
          <a:xfrm>
            <a:off x="4721131" y="847913"/>
            <a:ext cx="312906" cy="369332"/>
          </a:xfrm>
          <a:prstGeom prst="rect">
            <a:avLst/>
          </a:prstGeom>
        </p:spPr>
        <p:txBody>
          <a:bodyPr wrap="none">
            <a:spAutoFit/>
          </a:bodyPr>
          <a:lstStyle/>
          <a:p>
            <a:r>
              <a:rPr lang="en-US">
                <a:latin typeface="+mj-lt"/>
              </a:rPr>
              <a:t>C</a:t>
            </a:r>
          </a:p>
        </p:txBody>
      </p:sp>
      <p:sp>
        <p:nvSpPr>
          <p:cNvPr id="11" name="Rectangle 10"/>
          <p:cNvSpPr/>
          <p:nvPr/>
        </p:nvSpPr>
        <p:spPr>
          <a:xfrm>
            <a:off x="6705600" y="847913"/>
            <a:ext cx="326682" cy="369332"/>
          </a:xfrm>
          <a:prstGeom prst="rect">
            <a:avLst/>
          </a:prstGeom>
        </p:spPr>
        <p:txBody>
          <a:bodyPr wrap="none">
            <a:spAutoFit/>
          </a:bodyPr>
          <a:lstStyle/>
          <a:p>
            <a:r>
              <a:rPr lang="en-US">
                <a:latin typeface="+mj-lt"/>
              </a:rPr>
              <a:t>D</a:t>
            </a:r>
          </a:p>
        </p:txBody>
      </p:sp>
      <p:pic>
        <p:nvPicPr>
          <p:cNvPr id="12" name="Picture 11" descr="graph-D.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7200" y="1219200"/>
            <a:ext cx="1727200" cy="1473200"/>
          </a:xfrm>
          <a:prstGeom prst="rect">
            <a:avLst/>
          </a:prstGeom>
        </p:spPr>
      </p:pic>
      <p:pic>
        <p:nvPicPr>
          <p:cNvPr id="4" name="Picture 3" descr="activity-D.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5182" y="3161594"/>
            <a:ext cx="7203018" cy="2401006"/>
          </a:xfrm>
          <a:prstGeom prst="rect">
            <a:avLst/>
          </a:prstGeom>
        </p:spPr>
      </p:pic>
      <p:sp>
        <p:nvSpPr>
          <p:cNvPr id="14" name="Title 1"/>
          <p:cNvSpPr>
            <a:spLocks noGrp="1"/>
          </p:cNvSpPr>
          <p:nvPr>
            <p:ph type="title"/>
          </p:nvPr>
        </p:nvSpPr>
        <p:spPr>
          <a:xfrm>
            <a:off x="457200" y="10232"/>
            <a:ext cx="8229600" cy="827968"/>
          </a:xfrm>
        </p:spPr>
        <p:txBody>
          <a:bodyPr/>
          <a:lstStyle/>
          <a:p>
            <a:r>
              <a:rPr lang="en-US" sz="2800"/>
              <a:t>examples of nonlinear network dynamics: </a:t>
            </a:r>
            <a:r>
              <a:rPr lang="en-US" sz="2800">
                <a:solidFill>
                  <a:srgbClr val="BA0101"/>
                </a:solidFill>
              </a:rPr>
              <a:t>multistability</a:t>
            </a:r>
          </a:p>
        </p:txBody>
      </p:sp>
    </p:spTree>
    <p:extLst>
      <p:ext uri="{BB962C8B-B14F-4D97-AF65-F5344CB8AC3E}">
        <p14:creationId xmlns:p14="http://schemas.microsoft.com/office/powerpoint/2010/main" val="3487191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09600" y="76200"/>
            <a:ext cx="8001000" cy="685800"/>
          </a:xfrm>
        </p:spPr>
        <p:txBody>
          <a:bodyPr/>
          <a:lstStyle/>
          <a:p>
            <a:r>
              <a:rPr lang="en-US" sz="2400" dirty="0">
                <a:latin typeface="Chalkboard" charset="0"/>
                <a:ea typeface="ＭＳ Ｐゴシック" charset="0"/>
                <a:cs typeface="Chalkboard" charset="0"/>
              </a:rPr>
              <a:t>Spontaneous state transitions in large random networks</a:t>
            </a:r>
          </a:p>
        </p:txBody>
      </p:sp>
      <p:pic>
        <p:nvPicPr>
          <p:cNvPr id="2" name="Picture 1" descr="spontaneous-transitio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38" y="3505200"/>
            <a:ext cx="4628861" cy="2008909"/>
          </a:xfrm>
          <a:prstGeom prst="rect">
            <a:avLst/>
          </a:prstGeom>
        </p:spPr>
      </p:pic>
      <p:pic>
        <p:nvPicPr>
          <p:cNvPr id="4" name="Picture 3" descr="transition_example4_grayscal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925120"/>
            <a:ext cx="4419600" cy="1427680"/>
          </a:xfrm>
          <a:prstGeom prst="rect">
            <a:avLst/>
          </a:prstGeom>
        </p:spPr>
      </p:pic>
      <p:pic>
        <p:nvPicPr>
          <p:cNvPr id="6" name="Picture 5"/>
          <p:cNvPicPr>
            <a:picLocks noChangeAspect="1"/>
          </p:cNvPicPr>
          <p:nvPr/>
        </p:nvPicPr>
        <p:blipFill>
          <a:blip r:embed="rId5"/>
          <a:stretch>
            <a:fillRect/>
          </a:stretch>
        </p:blipFill>
        <p:spPr>
          <a:xfrm>
            <a:off x="5159823" y="1859638"/>
            <a:ext cx="3679377" cy="2712362"/>
          </a:xfrm>
          <a:prstGeom prst="rect">
            <a:avLst/>
          </a:prstGeom>
        </p:spPr>
      </p:pic>
      <p:sp>
        <p:nvSpPr>
          <p:cNvPr id="3" name="Rectangle 2"/>
          <p:cNvSpPr/>
          <p:nvPr/>
        </p:nvSpPr>
        <p:spPr>
          <a:xfrm>
            <a:off x="1524000" y="1371122"/>
            <a:ext cx="2198038" cy="369332"/>
          </a:xfrm>
          <a:prstGeom prst="rect">
            <a:avLst/>
          </a:prstGeom>
        </p:spPr>
        <p:txBody>
          <a:bodyPr wrap="none">
            <a:spAutoFit/>
          </a:bodyPr>
          <a:lstStyle/>
          <a:p>
            <a:r>
              <a:rPr lang="en-US" dirty="0">
                <a:latin typeface="Chalkboard" charset="0"/>
                <a:cs typeface="Chalkboard" charset="0"/>
              </a:rPr>
              <a:t>Model (50 neurons)</a:t>
            </a:r>
            <a:endParaRPr lang="en-US" dirty="0"/>
          </a:p>
        </p:txBody>
      </p:sp>
      <p:sp>
        <p:nvSpPr>
          <p:cNvPr id="7" name="Rectangle 6"/>
          <p:cNvSpPr/>
          <p:nvPr/>
        </p:nvSpPr>
        <p:spPr>
          <a:xfrm>
            <a:off x="5989655" y="1371122"/>
            <a:ext cx="2031325" cy="369332"/>
          </a:xfrm>
          <a:prstGeom prst="rect">
            <a:avLst/>
          </a:prstGeom>
        </p:spPr>
        <p:txBody>
          <a:bodyPr wrap="none">
            <a:spAutoFit/>
          </a:bodyPr>
          <a:lstStyle/>
          <a:p>
            <a:r>
              <a:rPr lang="en-US" dirty="0">
                <a:latin typeface="Chalkboard" charset="0"/>
                <a:cs typeface="Chalkboard" charset="0"/>
              </a:rPr>
              <a:t>Data (66 neurons)</a:t>
            </a:r>
            <a:endParaRPr lang="en-US" dirty="0"/>
          </a:p>
        </p:txBody>
      </p:sp>
      <p:sp>
        <p:nvSpPr>
          <p:cNvPr id="5" name="Rectangle 4"/>
          <p:cNvSpPr/>
          <p:nvPr/>
        </p:nvSpPr>
        <p:spPr>
          <a:xfrm>
            <a:off x="5105400" y="3390900"/>
            <a:ext cx="3048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105400" y="4191000"/>
            <a:ext cx="3048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620562" y="4888468"/>
            <a:ext cx="2218638" cy="307777"/>
          </a:xfrm>
          <a:prstGeom prst="rect">
            <a:avLst/>
          </a:prstGeom>
        </p:spPr>
        <p:txBody>
          <a:bodyPr wrap="none">
            <a:spAutoFit/>
          </a:bodyPr>
          <a:lstStyle/>
          <a:p>
            <a:r>
              <a:rPr lang="en-US" sz="1400" dirty="0" err="1">
                <a:latin typeface="Chalkboard" charset="0"/>
                <a:cs typeface="Chalkboard" charset="0"/>
              </a:rPr>
              <a:t>Okun</a:t>
            </a:r>
            <a:r>
              <a:rPr lang="en-US" sz="1400" dirty="0">
                <a:latin typeface="Chalkboard" charset="0"/>
                <a:cs typeface="Chalkboard" charset="0"/>
              </a:rPr>
              <a:t> et. al., Nature 2015</a:t>
            </a:r>
            <a:endParaRPr lang="en-US" sz="1400" dirty="0"/>
          </a:p>
        </p:txBody>
      </p:sp>
    </p:spTree>
    <p:extLst>
      <p:ext uri="{BB962C8B-B14F-4D97-AF65-F5344CB8AC3E}">
        <p14:creationId xmlns:p14="http://schemas.microsoft.com/office/powerpoint/2010/main" val="1083464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533400" y="168874"/>
            <a:ext cx="7924800" cy="685800"/>
          </a:xfrm>
          <a:prstGeom prst="rect">
            <a:avLst/>
          </a:prstGeom>
        </p:spPr>
        <p:txBody>
          <a:bodyPr vert="horz" lIns="91440" tIns="45720" rIns="91440" bIns="45720" rtlCol="0" anchor="ctr">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a:latin typeface="Chalkboard" charset="0"/>
                <a:ea typeface="ＭＳ Ｐゴシック" charset="0"/>
                <a:cs typeface="Chalkboard" charset="0"/>
              </a:rPr>
              <a:t>Hearing the Rhythms - Network Songs !</a:t>
            </a:r>
          </a:p>
          <a:p>
            <a:r>
              <a:rPr lang="en-US" sz="1400" dirty="0">
                <a:latin typeface="Chalkboard" charset="0"/>
                <a:ea typeface="ＭＳ Ｐゴシック" charset="0"/>
                <a:cs typeface="Chalkboard" charset="0"/>
              </a:rPr>
              <a:t>created by Carina Curto &amp; Katherine Morrison</a:t>
            </a:r>
          </a:p>
          <a:p>
            <a:r>
              <a:rPr lang="en-US" sz="1400" dirty="0">
                <a:latin typeface="Chalkboard" charset="0"/>
                <a:ea typeface="ＭＳ Ｐゴシック" charset="0"/>
                <a:cs typeface="Chalkboard" charset="0"/>
              </a:rPr>
              <a:t>January 2017 version</a:t>
            </a:r>
          </a:p>
        </p:txBody>
      </p:sp>
      <p:sp>
        <p:nvSpPr>
          <p:cNvPr id="15" name="Title 1"/>
          <p:cNvSpPr txBox="1">
            <a:spLocks/>
          </p:cNvSpPr>
          <p:nvPr/>
        </p:nvSpPr>
        <p:spPr>
          <a:xfrm>
            <a:off x="1594832" y="3251004"/>
            <a:ext cx="5845251" cy="316441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400" u="sng" dirty="0">
                <a:latin typeface="Chalkboard"/>
                <a:ea typeface="ＭＳ Ｐゴシック" charset="0"/>
                <a:cs typeface="Chalkboard"/>
              </a:rPr>
              <a:t>Input</a:t>
            </a:r>
            <a:r>
              <a:rPr lang="en-US" sz="1400" dirty="0">
                <a:latin typeface="Chalkboard"/>
                <a:ea typeface="ＭＳ Ｐゴシック" charset="0"/>
                <a:cs typeface="Chalkboard"/>
              </a:rPr>
              <a:t>: a simple directed graph G satisfying two rules:</a:t>
            </a:r>
          </a:p>
          <a:p>
            <a:pPr marL="342900" indent="-342900" algn="l">
              <a:buAutoNum type="arabicPeriod"/>
            </a:pPr>
            <a:r>
              <a:rPr lang="en-US" sz="1400" dirty="0">
                <a:latin typeface="Chalkboard"/>
                <a:ea typeface="ＭＳ Ｐゴシック" charset="0"/>
                <a:cs typeface="Chalkboard"/>
              </a:rPr>
              <a:t>G is an oriented graph (no bi-directional connections), and</a:t>
            </a:r>
          </a:p>
          <a:p>
            <a:pPr marL="342900" indent="-342900" algn="l">
              <a:buAutoNum type="arabicPeriod"/>
            </a:pPr>
            <a:r>
              <a:rPr lang="en-US" sz="1400" dirty="0">
                <a:latin typeface="Chalkboard"/>
                <a:ea typeface="ＭＳ Ｐゴシック" charset="0"/>
                <a:cs typeface="Chalkboard"/>
              </a:rPr>
              <a:t>every node (neuron) of G has at least one out-going edge.</a:t>
            </a:r>
          </a:p>
          <a:p>
            <a:pPr marL="342900" indent="-342900" algn="l">
              <a:buAutoNum type="arabicPeriod"/>
            </a:pPr>
            <a:endParaRPr lang="en-US" sz="1400" dirty="0">
              <a:latin typeface="Chalkboard"/>
              <a:ea typeface="ＭＳ Ｐゴシック" charset="0"/>
              <a:cs typeface="Chalkboard"/>
            </a:endParaRPr>
          </a:p>
          <a:p>
            <a:pPr algn="l"/>
            <a:r>
              <a:rPr lang="en-US" sz="1400" u="sng" dirty="0">
                <a:latin typeface="Chalkboard"/>
                <a:ea typeface="ＭＳ Ｐゴシック" charset="0"/>
                <a:cs typeface="Chalkboard"/>
              </a:rPr>
              <a:t>Process</a:t>
            </a:r>
            <a:r>
              <a:rPr lang="en-US" sz="1400" dirty="0">
                <a:latin typeface="Chalkboard"/>
                <a:ea typeface="ＭＳ Ｐゴシック" charset="0"/>
                <a:cs typeface="Chalkboard"/>
              </a:rPr>
              <a:t>:  Use the graph to create a neural network with threshold-linear dynamics (next slide).  Next, choose an initial condition and compute the solution to the network equations.  The solution is a set of firing rates, one per neuron, as a function of time.  </a:t>
            </a:r>
          </a:p>
          <a:p>
            <a:pPr algn="l"/>
            <a:endParaRPr lang="en-US" sz="1400" dirty="0">
              <a:latin typeface="Chalkboard"/>
              <a:ea typeface="ＭＳ Ｐゴシック" charset="0"/>
              <a:cs typeface="Chalkboard"/>
            </a:endParaRPr>
          </a:p>
          <a:p>
            <a:pPr algn="l"/>
            <a:r>
              <a:rPr lang="en-US" sz="1400" dirty="0">
                <a:latin typeface="Chalkboard"/>
                <a:ea typeface="ＭＳ Ｐゴシック" charset="0"/>
                <a:cs typeface="Chalkboard"/>
              </a:rPr>
              <a:t>Finally, associate a piano key to each neuron, and use the neuron’s firing rate to modulate the amplitude of the key’s frequency. Superimpose the amplitude-modulated frequencies for all neurons to obtain a single acoustic signal.</a:t>
            </a:r>
          </a:p>
          <a:p>
            <a:pPr algn="l"/>
            <a:endParaRPr lang="en-US" sz="1400" dirty="0">
              <a:latin typeface="Chalkboard"/>
              <a:ea typeface="ＭＳ Ｐゴシック" charset="0"/>
              <a:cs typeface="Chalkboard"/>
            </a:endParaRPr>
          </a:p>
          <a:p>
            <a:pPr algn="l"/>
            <a:r>
              <a:rPr lang="en-US" sz="1400" u="sng" dirty="0">
                <a:latin typeface="Chalkboard"/>
                <a:ea typeface="ＭＳ Ｐゴシック" charset="0"/>
                <a:cs typeface="Chalkboard"/>
              </a:rPr>
              <a:t>Output</a:t>
            </a:r>
            <a:r>
              <a:rPr lang="en-US" sz="1400" dirty="0">
                <a:latin typeface="Chalkboard"/>
                <a:ea typeface="ＭＳ Ｐゴシック" charset="0"/>
                <a:cs typeface="Chalkboard"/>
              </a:rPr>
              <a:t>: the resulting acoustic signal is the network’s song !</a:t>
            </a:r>
          </a:p>
        </p:txBody>
      </p:sp>
      <p:pic>
        <p:nvPicPr>
          <p:cNvPr id="3" name="Picture 2" descr="penta-piano-keys-graph-jan2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5076" y="1060560"/>
            <a:ext cx="5080006" cy="1921960"/>
          </a:xfrm>
          <a:prstGeom prst="rect">
            <a:avLst/>
          </a:prstGeom>
        </p:spPr>
      </p:pic>
    </p:spTree>
    <p:extLst>
      <p:ext uri="{BB962C8B-B14F-4D97-AF65-F5344CB8AC3E}">
        <p14:creationId xmlns:p14="http://schemas.microsoft.com/office/powerpoint/2010/main" val="3695777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693658" y="174931"/>
            <a:ext cx="1992853" cy="461665"/>
          </a:xfrm>
          <a:prstGeom prst="rect">
            <a:avLst/>
          </a:prstGeom>
          <a:noFill/>
        </p:spPr>
        <p:txBody>
          <a:bodyPr wrap="none" rtlCol="0">
            <a:spAutoFit/>
          </a:bodyPr>
          <a:lstStyle/>
          <a:p>
            <a:r>
              <a:rPr lang="en-US" sz="2400">
                <a:latin typeface="Chalkboard"/>
                <a:cs typeface="Chalkboard"/>
              </a:rPr>
              <a:t>song 1: penta</a:t>
            </a:r>
          </a:p>
        </p:txBody>
      </p:sp>
      <p:pic>
        <p:nvPicPr>
          <p:cNvPr id="13" name="penta.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16800" y="1219200"/>
            <a:ext cx="812800" cy="812800"/>
          </a:xfrm>
          <a:prstGeom prst="rect">
            <a:avLst/>
          </a:prstGeom>
        </p:spPr>
      </p:pic>
      <p:sp>
        <p:nvSpPr>
          <p:cNvPr id="6" name="Rectangle 5"/>
          <p:cNvSpPr/>
          <p:nvPr/>
        </p:nvSpPr>
        <p:spPr>
          <a:xfrm>
            <a:off x="497821" y="5943089"/>
            <a:ext cx="7826488" cy="646331"/>
          </a:xfrm>
          <a:prstGeom prst="rect">
            <a:avLst/>
          </a:prstGeom>
        </p:spPr>
        <p:txBody>
          <a:bodyPr wrap="none">
            <a:spAutoFit/>
          </a:bodyPr>
          <a:lstStyle/>
          <a:p>
            <a:r>
              <a:rPr lang="en-US" dirty="0">
                <a:latin typeface="Chalkboard" charset="0"/>
                <a:cs typeface="Chalkboard" charset="0"/>
              </a:rPr>
              <a:t>The sequence of notes and the rhythm are emergent properties of the </a:t>
            </a:r>
          </a:p>
          <a:p>
            <a:r>
              <a:rPr lang="en-US" dirty="0">
                <a:latin typeface="Chalkboard" charset="0"/>
                <a:cs typeface="Chalkboard" charset="0"/>
              </a:rPr>
              <a:t>network dynamics.</a:t>
            </a:r>
            <a:endParaRPr lang="en-US"/>
          </a:p>
        </p:txBody>
      </p:sp>
      <p:pic>
        <p:nvPicPr>
          <p:cNvPr id="3" name="Picture 2" descr="penta-piano-keys-graph-jan21.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795" y="838200"/>
            <a:ext cx="6034605" cy="2283122"/>
          </a:xfrm>
          <a:prstGeom prst="rect">
            <a:avLst/>
          </a:prstGeom>
        </p:spPr>
      </p:pic>
      <p:pic>
        <p:nvPicPr>
          <p:cNvPr id="7" name="Picture 6" descr="penta_network_dynamic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301" y="3352800"/>
            <a:ext cx="7540899" cy="2666489"/>
          </a:xfrm>
          <a:prstGeom prst="rect">
            <a:avLst/>
          </a:prstGeom>
        </p:spPr>
      </p:pic>
    </p:spTree>
    <p:extLst>
      <p:ext uri="{BB962C8B-B14F-4D97-AF65-F5344CB8AC3E}">
        <p14:creationId xmlns:p14="http://schemas.microsoft.com/office/powerpoint/2010/main" val="12571504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2"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693658" y="174931"/>
            <a:ext cx="1992853" cy="461665"/>
          </a:xfrm>
          <a:prstGeom prst="rect">
            <a:avLst/>
          </a:prstGeom>
          <a:noFill/>
        </p:spPr>
        <p:txBody>
          <a:bodyPr wrap="none" rtlCol="0">
            <a:spAutoFit/>
          </a:bodyPr>
          <a:lstStyle/>
          <a:p>
            <a:r>
              <a:rPr lang="en-US" sz="2400">
                <a:latin typeface="Chalkboard"/>
                <a:cs typeface="Chalkboard"/>
              </a:rPr>
              <a:t>song 1: penta</a:t>
            </a:r>
          </a:p>
        </p:txBody>
      </p:sp>
      <p:pic>
        <p:nvPicPr>
          <p:cNvPr id="13" name="penta.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416800" y="1219200"/>
            <a:ext cx="812800" cy="812800"/>
          </a:xfrm>
          <a:prstGeom prst="rect">
            <a:avLst/>
          </a:prstGeom>
        </p:spPr>
      </p:pic>
      <p:pic>
        <p:nvPicPr>
          <p:cNvPr id="3" name="Picture 2" descr="penta-piano-keys-graph-jan21.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5" y="838200"/>
            <a:ext cx="6034605" cy="2283122"/>
          </a:xfrm>
          <a:prstGeom prst="rect">
            <a:avLst/>
          </a:prstGeom>
        </p:spPr>
      </p:pic>
      <p:pic>
        <p:nvPicPr>
          <p:cNvPr id="9" name="Picture 8" descr="skipping-piano-keys-graph-jan2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360" y="3810000"/>
            <a:ext cx="6112240" cy="2312494"/>
          </a:xfrm>
          <a:prstGeom prst="rect">
            <a:avLst/>
          </a:prstGeom>
        </p:spPr>
      </p:pic>
      <p:sp>
        <p:nvSpPr>
          <p:cNvPr id="10" name="TextBox 9"/>
          <p:cNvSpPr txBox="1"/>
          <p:nvPr/>
        </p:nvSpPr>
        <p:spPr>
          <a:xfrm>
            <a:off x="3581400" y="3276600"/>
            <a:ext cx="2388373" cy="461665"/>
          </a:xfrm>
          <a:prstGeom prst="rect">
            <a:avLst/>
          </a:prstGeom>
          <a:noFill/>
        </p:spPr>
        <p:txBody>
          <a:bodyPr wrap="none" rtlCol="0">
            <a:spAutoFit/>
          </a:bodyPr>
          <a:lstStyle/>
          <a:p>
            <a:r>
              <a:rPr lang="en-US" sz="2400">
                <a:latin typeface="Chalkboard"/>
                <a:cs typeface="Chalkboard"/>
              </a:rPr>
              <a:t>song 2: skipping</a:t>
            </a:r>
          </a:p>
        </p:txBody>
      </p:sp>
      <p:pic>
        <p:nvPicPr>
          <p:cNvPr id="11" name="skipping.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416800" y="4572000"/>
            <a:ext cx="812800" cy="812800"/>
          </a:xfrm>
          <a:prstGeom prst="rect">
            <a:avLst/>
          </a:prstGeom>
        </p:spPr>
      </p:pic>
      <p:sp>
        <p:nvSpPr>
          <p:cNvPr id="12" name="Rectangle 11"/>
          <p:cNvSpPr/>
          <p:nvPr/>
        </p:nvSpPr>
        <p:spPr>
          <a:xfrm>
            <a:off x="513965" y="6243908"/>
            <a:ext cx="8050420" cy="369332"/>
          </a:xfrm>
          <a:prstGeom prst="rect">
            <a:avLst/>
          </a:prstGeom>
        </p:spPr>
        <p:txBody>
          <a:bodyPr wrap="none">
            <a:spAutoFit/>
          </a:bodyPr>
          <a:lstStyle/>
          <a:p>
            <a:r>
              <a:rPr lang="en-US" dirty="0">
                <a:latin typeface="Chalkboard" charset="0"/>
                <a:cs typeface="Chalkboard" charset="0"/>
              </a:rPr>
              <a:t>The only difference between these networks is the pattern of connections.</a:t>
            </a:r>
            <a:endParaRPr lang="en-US"/>
          </a:p>
        </p:txBody>
      </p:sp>
    </p:spTree>
    <p:extLst>
      <p:ext uri="{BB962C8B-B14F-4D97-AF65-F5344CB8AC3E}">
        <p14:creationId xmlns:p14="http://schemas.microsoft.com/office/powerpoint/2010/main" val="12512964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1"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5002" fill="hold"/>
                                        <p:tgtEl>
                                          <p:spTgt spid="11"/>
                                        </p:tgtEl>
                                      </p:cBhvr>
                                    </p:cmd>
                                  </p:childTnLst>
                                </p:cTn>
                              </p:par>
                            </p:childTnLst>
                          </p:cTn>
                        </p:par>
                      </p:childTnLst>
                    </p:cTn>
                  </p:par>
                </p:childTnLst>
              </p:cTn>
              <p:nextCondLst>
                <p:cond evt="onClick" delay="0">
                  <p:tgtEl>
                    <p:spTgt spid="11"/>
                  </p:tgtEl>
                </p:cond>
              </p:nextCondLst>
            </p:seq>
            <p:audio>
              <p:cMediaNode vol="80000">
                <p:cTn id="13" fill="hold" display="0">
                  <p:stCondLst>
                    <p:cond delay="indefinite"/>
                  </p:stCondLst>
                  <p:endCondLst>
                    <p:cond evt="onStopAudio" delay="0">
                      <p:tgtEl>
                        <p:sldTgt/>
                      </p:tgtEl>
                    </p:cond>
                  </p:endCondLst>
                </p:cTn>
                <p:tgtEl>
                  <p:spTgt spid="11"/>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693658" y="174931"/>
            <a:ext cx="2274982" cy="461665"/>
          </a:xfrm>
          <a:prstGeom prst="rect">
            <a:avLst/>
          </a:prstGeom>
          <a:noFill/>
        </p:spPr>
        <p:txBody>
          <a:bodyPr wrap="none" rtlCol="0">
            <a:spAutoFit/>
          </a:bodyPr>
          <a:lstStyle/>
          <a:p>
            <a:r>
              <a:rPr lang="en-US" sz="2400">
                <a:latin typeface="Chalkboard"/>
                <a:cs typeface="Chalkboard"/>
              </a:rPr>
              <a:t>song 3: whistle</a:t>
            </a:r>
          </a:p>
        </p:txBody>
      </p:sp>
      <p:sp>
        <p:nvSpPr>
          <p:cNvPr id="3" name="Rectangle 2"/>
          <p:cNvSpPr/>
          <p:nvPr/>
        </p:nvSpPr>
        <p:spPr>
          <a:xfrm>
            <a:off x="497821" y="6038336"/>
            <a:ext cx="8289449" cy="369332"/>
          </a:xfrm>
          <a:prstGeom prst="rect">
            <a:avLst/>
          </a:prstGeom>
        </p:spPr>
        <p:txBody>
          <a:bodyPr wrap="none">
            <a:spAutoFit/>
          </a:bodyPr>
          <a:lstStyle/>
          <a:p>
            <a:r>
              <a:rPr lang="en-US" dirty="0">
                <a:latin typeface="Chalkboard" charset="0"/>
                <a:cs typeface="Chalkboard" charset="0"/>
              </a:rPr>
              <a:t>Can you hear how this one takes longer to settle into the repeating pattern?</a:t>
            </a:r>
            <a:endParaRPr lang="en-US"/>
          </a:p>
        </p:txBody>
      </p:sp>
      <p:pic>
        <p:nvPicPr>
          <p:cNvPr id="7" name="Picture 6" descr="whistle-piano-keys-graph-jan21.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914400"/>
            <a:ext cx="5562600" cy="2096291"/>
          </a:xfrm>
          <a:prstGeom prst="rect">
            <a:avLst/>
          </a:prstGeom>
        </p:spPr>
      </p:pic>
      <p:pic>
        <p:nvPicPr>
          <p:cNvPr id="6" name="whistle_n1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35800" y="1524000"/>
            <a:ext cx="812800" cy="812800"/>
          </a:xfrm>
          <a:prstGeom prst="rect">
            <a:avLst/>
          </a:prstGeom>
        </p:spPr>
      </p:pic>
      <p:pic>
        <p:nvPicPr>
          <p:cNvPr id="11" name="Picture 10" descr="whistle_network_dynamic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378" y="3429000"/>
            <a:ext cx="6770822" cy="2652805"/>
          </a:xfrm>
          <a:prstGeom prst="rect">
            <a:avLst/>
          </a:prstGeom>
        </p:spPr>
      </p:pic>
    </p:spTree>
    <p:extLst>
      <p:ext uri="{BB962C8B-B14F-4D97-AF65-F5344CB8AC3E}">
        <p14:creationId xmlns:p14="http://schemas.microsoft.com/office/powerpoint/2010/main" val="589098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693658" y="174931"/>
            <a:ext cx="2710999" cy="461665"/>
          </a:xfrm>
          <a:prstGeom prst="rect">
            <a:avLst/>
          </a:prstGeom>
          <a:noFill/>
        </p:spPr>
        <p:txBody>
          <a:bodyPr wrap="none" rtlCol="0">
            <a:spAutoFit/>
          </a:bodyPr>
          <a:lstStyle/>
          <a:p>
            <a:r>
              <a:rPr lang="en-US" sz="2400">
                <a:latin typeface="Chalkboard"/>
                <a:cs typeface="Chalkboard"/>
              </a:rPr>
              <a:t>song 4: arhythmia</a:t>
            </a:r>
          </a:p>
        </p:txBody>
      </p:sp>
      <p:sp>
        <p:nvSpPr>
          <p:cNvPr id="6" name="Rectangle 5"/>
          <p:cNvSpPr/>
          <p:nvPr/>
        </p:nvSpPr>
        <p:spPr>
          <a:xfrm>
            <a:off x="1672534" y="6038336"/>
            <a:ext cx="5942652" cy="369332"/>
          </a:xfrm>
          <a:prstGeom prst="rect">
            <a:avLst/>
          </a:prstGeom>
        </p:spPr>
        <p:txBody>
          <a:bodyPr wrap="none">
            <a:spAutoFit/>
          </a:bodyPr>
          <a:lstStyle/>
          <a:p>
            <a:r>
              <a:rPr lang="en-US" dirty="0">
                <a:latin typeface="Chalkboard" charset="0"/>
                <a:cs typeface="Chalkboard" charset="0"/>
              </a:rPr>
              <a:t>Does the song for this network ever perfectly repeat?</a:t>
            </a:r>
            <a:endParaRPr lang="en-US"/>
          </a:p>
        </p:txBody>
      </p:sp>
      <p:pic>
        <p:nvPicPr>
          <p:cNvPr id="7" name="Picture 6" descr="arythmia-piano-keys-graph-jan21.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838200"/>
            <a:ext cx="5071539" cy="2458341"/>
          </a:xfrm>
          <a:prstGeom prst="rect">
            <a:avLst/>
          </a:prstGeom>
        </p:spPr>
      </p:pic>
      <p:pic>
        <p:nvPicPr>
          <p:cNvPr id="5" name="arhythmia.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08786" y="1473200"/>
            <a:ext cx="812800" cy="812800"/>
          </a:xfrm>
          <a:prstGeom prst="rect">
            <a:avLst/>
          </a:prstGeom>
        </p:spPr>
      </p:pic>
      <p:pic>
        <p:nvPicPr>
          <p:cNvPr id="10" name="Picture 9" descr="arythmia_network_dynamic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3733800"/>
            <a:ext cx="6717144" cy="2264206"/>
          </a:xfrm>
          <a:prstGeom prst="rect">
            <a:avLst/>
          </a:prstGeom>
        </p:spPr>
      </p:pic>
    </p:spTree>
    <p:extLst>
      <p:ext uri="{BB962C8B-B14F-4D97-AF65-F5344CB8AC3E}">
        <p14:creationId xmlns:p14="http://schemas.microsoft.com/office/powerpoint/2010/main" val="31740710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0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8077200" cy="1371600"/>
          </a:xfrm>
        </p:spPr>
        <p:txBody>
          <a:bodyPr/>
          <a:lstStyle/>
          <a:p>
            <a:r>
              <a:rPr lang="en-US" sz="2800" dirty="0">
                <a:latin typeface="Chalkboard" charset="0"/>
                <a:ea typeface="ＭＳ Ｐゴシック" charset="0"/>
                <a:cs typeface="Chalkboard" charset="0"/>
              </a:rPr>
              <a:t>Relationship between (unstable) fixed points and dynamic attractors</a:t>
            </a:r>
          </a:p>
        </p:txBody>
      </p:sp>
    </p:spTree>
    <p:extLst>
      <p:ext uri="{BB962C8B-B14F-4D97-AF65-F5344CB8AC3E}">
        <p14:creationId xmlns:p14="http://schemas.microsoft.com/office/powerpoint/2010/main" val="2550697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pf-bifurcatio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400" y="1943100"/>
            <a:ext cx="7188200" cy="3238500"/>
          </a:xfrm>
          <a:prstGeom prst="rect">
            <a:avLst/>
          </a:prstGeom>
        </p:spPr>
      </p:pic>
      <p:sp>
        <p:nvSpPr>
          <p:cNvPr id="3" name="Title 1"/>
          <p:cNvSpPr>
            <a:spLocks noGrp="1"/>
          </p:cNvSpPr>
          <p:nvPr>
            <p:ph type="title"/>
          </p:nvPr>
        </p:nvSpPr>
        <p:spPr>
          <a:xfrm>
            <a:off x="457200" y="10232"/>
            <a:ext cx="8229600" cy="827968"/>
          </a:xfrm>
        </p:spPr>
        <p:txBody>
          <a:bodyPr/>
          <a:lstStyle/>
          <a:p>
            <a:r>
              <a:rPr lang="en-US" sz="2800">
                <a:solidFill>
                  <a:srgbClr val="000000"/>
                </a:solidFill>
              </a:rPr>
              <a:t>a stable fixed point becomes </a:t>
            </a:r>
            <a:r>
              <a:rPr lang="en-US" sz="2800">
                <a:solidFill>
                  <a:srgbClr val="A2001A"/>
                </a:solidFill>
              </a:rPr>
              <a:t>unstable </a:t>
            </a:r>
            <a:r>
              <a:rPr lang="en-US" sz="2800"/>
              <a:t>in a </a:t>
            </a:r>
            <a:br>
              <a:rPr lang="en-US" sz="2800"/>
            </a:br>
            <a:r>
              <a:rPr lang="en-US" sz="2800">
                <a:solidFill>
                  <a:srgbClr val="A2001A"/>
                </a:solidFill>
              </a:rPr>
              <a:t>Hopf bifurcation</a:t>
            </a:r>
            <a:r>
              <a:rPr lang="en-US" sz="2800"/>
              <a:t>, creating a limit cycle</a:t>
            </a:r>
          </a:p>
        </p:txBody>
      </p:sp>
      <p:sp>
        <p:nvSpPr>
          <p:cNvPr id="4" name="Rectangle 3"/>
          <p:cNvSpPr/>
          <p:nvPr/>
        </p:nvSpPr>
        <p:spPr>
          <a:xfrm>
            <a:off x="1402914" y="5486400"/>
            <a:ext cx="1416486" cy="369332"/>
          </a:xfrm>
          <a:prstGeom prst="rect">
            <a:avLst/>
          </a:prstGeom>
        </p:spPr>
        <p:txBody>
          <a:bodyPr wrap="none">
            <a:spAutoFit/>
          </a:bodyPr>
          <a:lstStyle/>
          <a:p>
            <a:r>
              <a:rPr lang="en-US">
                <a:solidFill>
                  <a:srgbClr val="000000"/>
                </a:solidFill>
              </a:rPr>
              <a:t>stable focus</a:t>
            </a:r>
            <a:endParaRPr lang="en-US"/>
          </a:p>
        </p:txBody>
      </p:sp>
      <p:sp>
        <p:nvSpPr>
          <p:cNvPr id="5" name="Rectangle 4"/>
          <p:cNvSpPr/>
          <p:nvPr/>
        </p:nvSpPr>
        <p:spPr>
          <a:xfrm>
            <a:off x="6400800" y="5486400"/>
            <a:ext cx="1184977" cy="369332"/>
          </a:xfrm>
          <a:prstGeom prst="rect">
            <a:avLst/>
          </a:prstGeom>
        </p:spPr>
        <p:txBody>
          <a:bodyPr wrap="none">
            <a:spAutoFit/>
          </a:bodyPr>
          <a:lstStyle/>
          <a:p>
            <a:r>
              <a:rPr lang="en-US">
                <a:solidFill>
                  <a:srgbClr val="000000"/>
                </a:solidFill>
              </a:rPr>
              <a:t>limit cycle</a:t>
            </a:r>
            <a:endParaRPr lang="en-US"/>
          </a:p>
        </p:txBody>
      </p:sp>
    </p:spTree>
    <p:extLst>
      <p:ext uri="{BB962C8B-B14F-4D97-AF65-F5344CB8AC3E}">
        <p14:creationId xmlns:p14="http://schemas.microsoft.com/office/powerpoint/2010/main" val="3217762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A.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60" y="987778"/>
            <a:ext cx="1209040" cy="1031240"/>
          </a:xfrm>
          <a:prstGeom prst="rect">
            <a:avLst/>
          </a:prstGeom>
        </p:spPr>
      </p:pic>
      <p:pic>
        <p:nvPicPr>
          <p:cNvPr id="6" name="Picture 5" descr="graph-B.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5760" y="990600"/>
            <a:ext cx="1209040" cy="1031240"/>
          </a:xfrm>
          <a:prstGeom prst="rect">
            <a:avLst/>
          </a:prstGeom>
        </p:spPr>
      </p:pic>
      <p:pic>
        <p:nvPicPr>
          <p:cNvPr id="8" name="Picture 7" descr="graph-D.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600" y="990600"/>
            <a:ext cx="1209040" cy="1031240"/>
          </a:xfrm>
          <a:prstGeom prst="rect">
            <a:avLst/>
          </a:prstGeom>
        </p:spPr>
      </p:pic>
      <p:sp>
        <p:nvSpPr>
          <p:cNvPr id="3" name="Rectangle 2"/>
          <p:cNvSpPr/>
          <p:nvPr/>
        </p:nvSpPr>
        <p:spPr>
          <a:xfrm>
            <a:off x="453931" y="619313"/>
            <a:ext cx="318229" cy="369332"/>
          </a:xfrm>
          <a:prstGeom prst="rect">
            <a:avLst/>
          </a:prstGeom>
        </p:spPr>
        <p:txBody>
          <a:bodyPr wrap="none">
            <a:spAutoFit/>
          </a:bodyPr>
          <a:lstStyle/>
          <a:p>
            <a:r>
              <a:rPr lang="en-US">
                <a:latin typeface="+mj-lt"/>
              </a:rPr>
              <a:t>A</a:t>
            </a:r>
          </a:p>
        </p:txBody>
      </p:sp>
      <p:sp>
        <p:nvSpPr>
          <p:cNvPr id="9" name="Rectangle 8"/>
          <p:cNvSpPr/>
          <p:nvPr/>
        </p:nvSpPr>
        <p:spPr>
          <a:xfrm>
            <a:off x="2587531" y="619313"/>
            <a:ext cx="312906" cy="369332"/>
          </a:xfrm>
          <a:prstGeom prst="rect">
            <a:avLst/>
          </a:prstGeom>
        </p:spPr>
        <p:txBody>
          <a:bodyPr wrap="none">
            <a:spAutoFit/>
          </a:bodyPr>
          <a:lstStyle/>
          <a:p>
            <a:r>
              <a:rPr lang="en-US">
                <a:latin typeface="+mj-lt"/>
              </a:rPr>
              <a:t>B</a:t>
            </a:r>
          </a:p>
        </p:txBody>
      </p:sp>
      <p:sp>
        <p:nvSpPr>
          <p:cNvPr id="10" name="Rectangle 9"/>
          <p:cNvSpPr/>
          <p:nvPr/>
        </p:nvSpPr>
        <p:spPr>
          <a:xfrm>
            <a:off x="4721131" y="619313"/>
            <a:ext cx="312906" cy="369332"/>
          </a:xfrm>
          <a:prstGeom prst="rect">
            <a:avLst/>
          </a:prstGeom>
        </p:spPr>
        <p:txBody>
          <a:bodyPr wrap="none">
            <a:spAutoFit/>
          </a:bodyPr>
          <a:lstStyle/>
          <a:p>
            <a:r>
              <a:rPr lang="en-US">
                <a:latin typeface="+mj-lt"/>
              </a:rPr>
              <a:t>C</a:t>
            </a:r>
          </a:p>
        </p:txBody>
      </p:sp>
      <p:sp>
        <p:nvSpPr>
          <p:cNvPr id="11" name="Rectangle 10"/>
          <p:cNvSpPr/>
          <p:nvPr/>
        </p:nvSpPr>
        <p:spPr>
          <a:xfrm>
            <a:off x="6705600" y="619313"/>
            <a:ext cx="326682" cy="369332"/>
          </a:xfrm>
          <a:prstGeom prst="rect">
            <a:avLst/>
          </a:prstGeom>
        </p:spPr>
        <p:txBody>
          <a:bodyPr wrap="none">
            <a:spAutoFit/>
          </a:bodyPr>
          <a:lstStyle/>
          <a:p>
            <a:r>
              <a:rPr lang="en-US">
                <a:latin typeface="+mj-lt"/>
              </a:rPr>
              <a:t>D</a:t>
            </a:r>
          </a:p>
        </p:txBody>
      </p:sp>
      <p:pic>
        <p:nvPicPr>
          <p:cNvPr id="12" name="Picture 11" descr="graph-C.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3600" y="990600"/>
            <a:ext cx="1727200" cy="1473200"/>
          </a:xfrm>
          <a:prstGeom prst="rect">
            <a:avLst/>
          </a:prstGeom>
        </p:spPr>
      </p:pic>
      <p:pic>
        <p:nvPicPr>
          <p:cNvPr id="13" name="Picture 12" descr="activity-C-all.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999256"/>
            <a:ext cx="7696200" cy="5588266"/>
          </a:xfrm>
          <a:prstGeom prst="rect">
            <a:avLst/>
          </a:prstGeom>
        </p:spPr>
      </p:pic>
      <p:sp>
        <p:nvSpPr>
          <p:cNvPr id="15" name="Title 1"/>
          <p:cNvSpPr>
            <a:spLocks noGrp="1"/>
          </p:cNvSpPr>
          <p:nvPr>
            <p:ph type="title"/>
          </p:nvPr>
        </p:nvSpPr>
        <p:spPr>
          <a:xfrm>
            <a:off x="457200" y="10232"/>
            <a:ext cx="8229600" cy="827968"/>
          </a:xfrm>
        </p:spPr>
        <p:txBody>
          <a:bodyPr/>
          <a:lstStyle/>
          <a:p>
            <a:r>
              <a:rPr lang="en-US" sz="2800">
                <a:solidFill>
                  <a:srgbClr val="A2001A"/>
                </a:solidFill>
              </a:rPr>
              <a:t>unstable </a:t>
            </a:r>
            <a:r>
              <a:rPr lang="en-US" sz="2800"/>
              <a:t>fixed points in chaotic attractors</a:t>
            </a:r>
          </a:p>
        </p:txBody>
      </p:sp>
      <p:sp>
        <p:nvSpPr>
          <p:cNvPr id="14" name="Rectangle 13"/>
          <p:cNvSpPr/>
          <p:nvPr/>
        </p:nvSpPr>
        <p:spPr>
          <a:xfrm>
            <a:off x="4648200" y="685800"/>
            <a:ext cx="4038598" cy="6096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19102" y="685800"/>
            <a:ext cx="4038598" cy="202055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8"/>
          <a:stretch>
            <a:fillRect/>
          </a:stretch>
        </p:blipFill>
        <p:spPr>
          <a:xfrm>
            <a:off x="4921552" y="2362200"/>
            <a:ext cx="3689047" cy="3389508"/>
          </a:xfrm>
          <a:prstGeom prst="rect">
            <a:avLst/>
          </a:prstGeom>
        </p:spPr>
      </p:pic>
      <p:sp>
        <p:nvSpPr>
          <p:cNvPr id="4" name="Rectangle 3"/>
          <p:cNvSpPr/>
          <p:nvPr/>
        </p:nvSpPr>
        <p:spPr>
          <a:xfrm>
            <a:off x="1295400" y="2286000"/>
            <a:ext cx="2648193" cy="369332"/>
          </a:xfrm>
          <a:prstGeom prst="rect">
            <a:avLst/>
          </a:prstGeom>
        </p:spPr>
        <p:txBody>
          <a:bodyPr wrap="none">
            <a:spAutoFit/>
          </a:bodyPr>
          <a:lstStyle/>
          <a:p>
            <a:r>
              <a:rPr lang="en-US" dirty="0"/>
              <a:t>baby chaos: 4 attractors</a:t>
            </a:r>
          </a:p>
        </p:txBody>
      </p:sp>
      <p:sp>
        <p:nvSpPr>
          <p:cNvPr id="17" name="Rectangle 16"/>
          <p:cNvSpPr/>
          <p:nvPr/>
        </p:nvSpPr>
        <p:spPr>
          <a:xfrm>
            <a:off x="5742517" y="1683628"/>
            <a:ext cx="1801282" cy="369332"/>
          </a:xfrm>
          <a:prstGeom prst="rect">
            <a:avLst/>
          </a:prstGeom>
        </p:spPr>
        <p:txBody>
          <a:bodyPr wrap="none">
            <a:spAutoFit/>
          </a:bodyPr>
          <a:lstStyle/>
          <a:p>
            <a:r>
              <a:rPr lang="en-US" dirty="0"/>
              <a:t>Lorenz attractor</a:t>
            </a:r>
          </a:p>
        </p:txBody>
      </p:sp>
      <p:pic>
        <p:nvPicPr>
          <p:cNvPr id="18" name="Picture 17" descr="graph-C.eps">
            <a:extLst>
              <a:ext uri="{FF2B5EF4-FFF2-40B4-BE49-F238E27FC236}">
                <a16:creationId xmlns:a16="http://schemas.microsoft.com/office/drawing/2014/main" id="{3DF4488C-C77D-0249-A7E1-E523998293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1270" y="1002910"/>
            <a:ext cx="1325637" cy="1130690"/>
          </a:xfrm>
          <a:prstGeom prst="rect">
            <a:avLst/>
          </a:prstGeom>
        </p:spPr>
      </p:pic>
    </p:spTree>
    <p:extLst>
      <p:ext uri="{BB962C8B-B14F-4D97-AF65-F5344CB8AC3E}">
        <p14:creationId xmlns:p14="http://schemas.microsoft.com/office/powerpoint/2010/main" val="385521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0" y="76200"/>
            <a:ext cx="7696200" cy="685800"/>
          </a:xfrm>
        </p:spPr>
        <p:txBody>
          <a:bodyPr/>
          <a:lstStyle/>
          <a:p>
            <a:r>
              <a:rPr lang="en-US" sz="2400" dirty="0">
                <a:latin typeface="Chalkboard" charset="0"/>
                <a:ea typeface="ＭＳ Ｐゴシック" charset="0"/>
                <a:cs typeface="Chalkboard" charset="0"/>
              </a:rPr>
              <a:t>Example: place cell activity in hippocampus</a:t>
            </a:r>
          </a:p>
        </p:txBody>
      </p:sp>
      <p:sp>
        <p:nvSpPr>
          <p:cNvPr id="10" name="TextBox 1"/>
          <p:cNvSpPr txBox="1">
            <a:spLocks noChangeArrowheads="1"/>
          </p:cNvSpPr>
          <p:nvPr/>
        </p:nvSpPr>
        <p:spPr bwMode="auto">
          <a:xfrm>
            <a:off x="3733800" y="5449669"/>
            <a:ext cx="3655005"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err="1">
                <a:latin typeface="Chalkboard"/>
                <a:cs typeface="Chalkboard"/>
              </a:rPr>
              <a:t>Tsodyks</a:t>
            </a:r>
            <a:r>
              <a:rPr lang="en-US" sz="1800" dirty="0">
                <a:latin typeface="Chalkboard"/>
                <a:cs typeface="Chalkboard"/>
              </a:rPr>
              <a:t> &amp; </a:t>
            </a:r>
            <a:r>
              <a:rPr lang="en-US" sz="1800" dirty="0" err="1">
                <a:latin typeface="Chalkboard"/>
                <a:cs typeface="Chalkboard"/>
              </a:rPr>
              <a:t>Sejnowski</a:t>
            </a:r>
            <a:r>
              <a:rPr lang="en-US" sz="1800" dirty="0">
                <a:latin typeface="Chalkboard"/>
                <a:cs typeface="Chalkboard"/>
              </a:rPr>
              <a:t> 1995, </a:t>
            </a:r>
          </a:p>
          <a:p>
            <a:pPr eaLnBrk="1" hangingPunct="1"/>
            <a:r>
              <a:rPr lang="en-US" sz="1800" dirty="0" err="1">
                <a:latin typeface="Chalkboard"/>
                <a:cs typeface="Chalkboard"/>
              </a:rPr>
              <a:t>Samsonovich</a:t>
            </a:r>
            <a:r>
              <a:rPr lang="en-US" sz="1800" dirty="0">
                <a:latin typeface="Chalkboard"/>
                <a:cs typeface="Chalkboard"/>
              </a:rPr>
              <a:t> &amp; McNaughton 1997</a:t>
            </a:r>
          </a:p>
        </p:txBody>
      </p:sp>
      <p:pic>
        <p:nvPicPr>
          <p:cNvPr id="11" name="Picture 10"/>
          <p:cNvPicPr>
            <a:picLocks noChangeAspect="1"/>
          </p:cNvPicPr>
          <p:nvPr/>
        </p:nvPicPr>
        <p:blipFill>
          <a:blip r:embed="rId3"/>
          <a:stretch>
            <a:fillRect/>
          </a:stretch>
        </p:blipFill>
        <p:spPr>
          <a:xfrm>
            <a:off x="1905000" y="2362200"/>
            <a:ext cx="5073805" cy="1714500"/>
          </a:xfrm>
          <a:prstGeom prst="rect">
            <a:avLst/>
          </a:prstGeom>
        </p:spPr>
      </p:pic>
      <p:sp>
        <p:nvSpPr>
          <p:cNvPr id="13" name="TextBox 1"/>
          <p:cNvSpPr txBox="1">
            <a:spLocks noChangeArrowheads="1"/>
          </p:cNvSpPr>
          <p:nvPr/>
        </p:nvSpPr>
        <p:spPr bwMode="auto">
          <a:xfrm>
            <a:off x="3733800" y="5117068"/>
            <a:ext cx="509626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halkboard"/>
                <a:cs typeface="Chalkboard"/>
              </a:rPr>
              <a:t>McNaughton et. al., Nature Rev. </a:t>
            </a:r>
            <a:r>
              <a:rPr lang="en-US" sz="1800" dirty="0" err="1">
                <a:latin typeface="Chalkboard"/>
                <a:cs typeface="Chalkboard"/>
              </a:rPr>
              <a:t>Neurosci</a:t>
            </a:r>
            <a:r>
              <a:rPr lang="en-US" sz="1800" dirty="0">
                <a:latin typeface="Chalkboard"/>
                <a:cs typeface="Chalkboard"/>
              </a:rPr>
              <a:t>. 2006</a:t>
            </a:r>
          </a:p>
        </p:txBody>
      </p:sp>
      <p:sp>
        <p:nvSpPr>
          <p:cNvPr id="14" name="Rectangle 13"/>
          <p:cNvSpPr/>
          <p:nvPr/>
        </p:nvSpPr>
        <p:spPr>
          <a:xfrm>
            <a:off x="1842795" y="1228805"/>
            <a:ext cx="1967205" cy="646331"/>
          </a:xfrm>
          <a:prstGeom prst="rect">
            <a:avLst/>
          </a:prstGeom>
        </p:spPr>
        <p:txBody>
          <a:bodyPr wrap="none">
            <a:spAutoFit/>
          </a:bodyPr>
          <a:lstStyle/>
          <a:p>
            <a:r>
              <a:rPr lang="en-US" dirty="0">
                <a:latin typeface="Chalkboard" charset="0"/>
                <a:cs typeface="Chalkboard" charset="0"/>
              </a:rPr>
              <a:t>memory patterns</a:t>
            </a:r>
          </a:p>
          <a:p>
            <a:r>
              <a:rPr lang="en-US" dirty="0">
                <a:latin typeface="Chalkboard" charset="0"/>
                <a:cs typeface="Chalkboard" charset="0"/>
              </a:rPr>
              <a:t>(animal position)</a:t>
            </a:r>
            <a:endParaRPr lang="en-US"/>
          </a:p>
        </p:txBody>
      </p:sp>
      <p:sp>
        <p:nvSpPr>
          <p:cNvPr id="15" name="Rectangle 14"/>
          <p:cNvSpPr/>
          <p:nvPr/>
        </p:nvSpPr>
        <p:spPr>
          <a:xfrm>
            <a:off x="4733930" y="1230868"/>
            <a:ext cx="2428870" cy="646331"/>
          </a:xfrm>
          <a:prstGeom prst="rect">
            <a:avLst/>
          </a:prstGeom>
        </p:spPr>
        <p:txBody>
          <a:bodyPr wrap="none">
            <a:spAutoFit/>
          </a:bodyPr>
          <a:lstStyle/>
          <a:p>
            <a:r>
              <a:rPr lang="en-US" dirty="0">
                <a:latin typeface="Chalkboard" charset="0"/>
                <a:cs typeface="Chalkboard" charset="0"/>
              </a:rPr>
              <a:t>fixed point attractors</a:t>
            </a:r>
          </a:p>
          <a:p>
            <a:r>
              <a:rPr lang="en-US" dirty="0">
                <a:latin typeface="Chalkboard" charset="0"/>
                <a:cs typeface="Chalkboard" charset="0"/>
              </a:rPr>
              <a:t>(“bump’’ attractors)</a:t>
            </a:r>
            <a:endParaRPr lang="en-US"/>
          </a:p>
        </p:txBody>
      </p:sp>
      <p:cxnSp>
        <p:nvCxnSpPr>
          <p:cNvPr id="16" name="Straight Arrow Connector 15"/>
          <p:cNvCxnSpPr/>
          <p:nvPr/>
        </p:nvCxnSpPr>
        <p:spPr>
          <a:xfrm>
            <a:off x="3962400" y="1457405"/>
            <a:ext cx="533400"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2321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990600"/>
            <a:ext cx="1209040" cy="1031240"/>
          </a:xfrm>
          <a:prstGeom prst="rect">
            <a:avLst/>
          </a:prstGeom>
        </p:spPr>
      </p:pic>
      <p:pic>
        <p:nvPicPr>
          <p:cNvPr id="13" name="Picture 12" descr="activity-C-all.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90530"/>
            <a:ext cx="4985828" cy="3620245"/>
          </a:xfrm>
          <a:prstGeom prst="rect">
            <a:avLst/>
          </a:prstGeom>
        </p:spPr>
      </p:pic>
      <p:pic>
        <p:nvPicPr>
          <p:cNvPr id="5" name="Picture 4" descr="graph-A.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160" y="987778"/>
            <a:ext cx="1209040" cy="1031240"/>
          </a:xfrm>
          <a:prstGeom prst="rect">
            <a:avLst/>
          </a:prstGeom>
        </p:spPr>
      </p:pic>
      <p:pic>
        <p:nvPicPr>
          <p:cNvPr id="6" name="Picture 5" descr="graph-B.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5760" y="990600"/>
            <a:ext cx="1209040" cy="1031240"/>
          </a:xfrm>
          <a:prstGeom prst="rect">
            <a:avLst/>
          </a:prstGeom>
        </p:spPr>
      </p:pic>
      <p:sp>
        <p:nvSpPr>
          <p:cNvPr id="3" name="Rectangle 2"/>
          <p:cNvSpPr/>
          <p:nvPr/>
        </p:nvSpPr>
        <p:spPr>
          <a:xfrm>
            <a:off x="453931" y="619313"/>
            <a:ext cx="318229" cy="369332"/>
          </a:xfrm>
          <a:prstGeom prst="rect">
            <a:avLst/>
          </a:prstGeom>
        </p:spPr>
        <p:txBody>
          <a:bodyPr wrap="none">
            <a:spAutoFit/>
          </a:bodyPr>
          <a:lstStyle/>
          <a:p>
            <a:r>
              <a:rPr lang="en-US">
                <a:latin typeface="+mj-lt"/>
              </a:rPr>
              <a:t>A</a:t>
            </a:r>
          </a:p>
        </p:txBody>
      </p:sp>
      <p:sp>
        <p:nvSpPr>
          <p:cNvPr id="9" name="Rectangle 8"/>
          <p:cNvSpPr/>
          <p:nvPr/>
        </p:nvSpPr>
        <p:spPr>
          <a:xfrm>
            <a:off x="2587531" y="619313"/>
            <a:ext cx="312906" cy="369332"/>
          </a:xfrm>
          <a:prstGeom prst="rect">
            <a:avLst/>
          </a:prstGeom>
        </p:spPr>
        <p:txBody>
          <a:bodyPr wrap="none">
            <a:spAutoFit/>
          </a:bodyPr>
          <a:lstStyle/>
          <a:p>
            <a:r>
              <a:rPr lang="en-US">
                <a:latin typeface="+mj-lt"/>
              </a:rPr>
              <a:t>B</a:t>
            </a:r>
          </a:p>
        </p:txBody>
      </p:sp>
      <p:sp>
        <p:nvSpPr>
          <p:cNvPr id="10" name="Rectangle 9"/>
          <p:cNvSpPr/>
          <p:nvPr/>
        </p:nvSpPr>
        <p:spPr>
          <a:xfrm>
            <a:off x="4721131" y="619313"/>
            <a:ext cx="312906" cy="369332"/>
          </a:xfrm>
          <a:prstGeom prst="rect">
            <a:avLst/>
          </a:prstGeom>
        </p:spPr>
        <p:txBody>
          <a:bodyPr wrap="none">
            <a:spAutoFit/>
          </a:bodyPr>
          <a:lstStyle/>
          <a:p>
            <a:r>
              <a:rPr lang="en-US">
                <a:latin typeface="+mj-lt"/>
              </a:rPr>
              <a:t>C</a:t>
            </a:r>
          </a:p>
        </p:txBody>
      </p:sp>
      <p:sp>
        <p:nvSpPr>
          <p:cNvPr id="11" name="Rectangle 10"/>
          <p:cNvSpPr/>
          <p:nvPr/>
        </p:nvSpPr>
        <p:spPr>
          <a:xfrm>
            <a:off x="6705600" y="619313"/>
            <a:ext cx="326682" cy="369332"/>
          </a:xfrm>
          <a:prstGeom prst="rect">
            <a:avLst/>
          </a:prstGeom>
        </p:spPr>
        <p:txBody>
          <a:bodyPr wrap="none">
            <a:spAutoFit/>
          </a:bodyPr>
          <a:lstStyle/>
          <a:p>
            <a:r>
              <a:rPr lang="en-US">
                <a:latin typeface="+mj-lt"/>
              </a:rPr>
              <a:t>D</a:t>
            </a:r>
          </a:p>
        </p:txBody>
      </p:sp>
      <p:pic>
        <p:nvPicPr>
          <p:cNvPr id="12" name="Picture 11" descr="graph-C.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3600" y="990600"/>
            <a:ext cx="1727200" cy="1473200"/>
          </a:xfrm>
          <a:prstGeom prst="rect">
            <a:avLst/>
          </a:prstGeom>
        </p:spPr>
      </p:pic>
      <p:sp>
        <p:nvSpPr>
          <p:cNvPr id="15" name="Title 1"/>
          <p:cNvSpPr>
            <a:spLocks noGrp="1"/>
          </p:cNvSpPr>
          <p:nvPr>
            <p:ph type="title"/>
          </p:nvPr>
        </p:nvSpPr>
        <p:spPr>
          <a:xfrm>
            <a:off x="457200" y="10232"/>
            <a:ext cx="8229600" cy="827968"/>
          </a:xfrm>
        </p:spPr>
        <p:txBody>
          <a:bodyPr/>
          <a:lstStyle/>
          <a:p>
            <a:r>
              <a:rPr lang="en-US" sz="2800" dirty="0">
                <a:solidFill>
                  <a:srgbClr val="A2001A"/>
                </a:solidFill>
              </a:rPr>
              <a:t>unstable </a:t>
            </a:r>
            <a:r>
              <a:rPr lang="en-US" sz="2800" dirty="0"/>
              <a:t>fixed points in chaotic attractors</a:t>
            </a:r>
          </a:p>
        </p:txBody>
      </p:sp>
      <p:sp>
        <p:nvSpPr>
          <p:cNvPr id="16" name="Rectangle 15"/>
          <p:cNvSpPr/>
          <p:nvPr/>
        </p:nvSpPr>
        <p:spPr>
          <a:xfrm>
            <a:off x="419102" y="685800"/>
            <a:ext cx="4038598" cy="202055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454927" y="904687"/>
            <a:ext cx="2274982" cy="369332"/>
          </a:xfrm>
          <a:prstGeom prst="rect">
            <a:avLst/>
          </a:prstGeom>
        </p:spPr>
        <p:txBody>
          <a:bodyPr wrap="none">
            <a:spAutoFit/>
          </a:bodyPr>
          <a:lstStyle/>
          <a:p>
            <a:r>
              <a:rPr lang="en-US" dirty="0"/>
              <a:t>baby chaos attractor</a:t>
            </a:r>
          </a:p>
        </p:txBody>
      </p:sp>
      <p:pic>
        <p:nvPicPr>
          <p:cNvPr id="18" name="Picture 17" descr="graph-C.eps">
            <a:extLst>
              <a:ext uri="{FF2B5EF4-FFF2-40B4-BE49-F238E27FC236}">
                <a16:creationId xmlns:a16="http://schemas.microsoft.com/office/drawing/2014/main" id="{3DF4488C-C77D-0249-A7E1-E523998293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528" y="1410439"/>
            <a:ext cx="1325637" cy="1130690"/>
          </a:xfrm>
          <a:prstGeom prst="rect">
            <a:avLst/>
          </a:prstGeom>
        </p:spPr>
      </p:pic>
      <p:sp>
        <p:nvSpPr>
          <p:cNvPr id="14" name="Rectangle 13"/>
          <p:cNvSpPr/>
          <p:nvPr/>
        </p:nvSpPr>
        <p:spPr>
          <a:xfrm>
            <a:off x="4648200" y="685800"/>
            <a:ext cx="4038598" cy="6096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969177E9-C34B-AB49-9A52-9FA8F2B2E34A}"/>
              </a:ext>
            </a:extLst>
          </p:cNvPr>
          <p:cNvPicPr>
            <a:picLocks noChangeAspect="1"/>
          </p:cNvPicPr>
          <p:nvPr/>
        </p:nvPicPr>
        <p:blipFill>
          <a:blip r:embed="rId8"/>
          <a:stretch>
            <a:fillRect/>
          </a:stretch>
        </p:blipFill>
        <p:spPr>
          <a:xfrm>
            <a:off x="2711325" y="1319945"/>
            <a:ext cx="7072907" cy="4531898"/>
          </a:xfrm>
          <a:prstGeom prst="rect">
            <a:avLst/>
          </a:prstGeom>
        </p:spPr>
      </p:pic>
      <p:sp>
        <p:nvSpPr>
          <p:cNvPr id="20" name="Rectangle 19">
            <a:extLst>
              <a:ext uri="{FF2B5EF4-FFF2-40B4-BE49-F238E27FC236}">
                <a16:creationId xmlns:a16="http://schemas.microsoft.com/office/drawing/2014/main" id="{3B24C874-6EFF-654E-B975-8F01ACAD6544}"/>
              </a:ext>
            </a:extLst>
          </p:cNvPr>
          <p:cNvSpPr/>
          <p:nvPr/>
        </p:nvSpPr>
        <p:spPr>
          <a:xfrm>
            <a:off x="5943600" y="6333589"/>
            <a:ext cx="3075265" cy="338554"/>
          </a:xfrm>
          <a:prstGeom prst="rect">
            <a:avLst/>
          </a:prstGeom>
        </p:spPr>
        <p:txBody>
          <a:bodyPr wrap="none">
            <a:spAutoFit/>
          </a:bodyPr>
          <a:lstStyle/>
          <a:p>
            <a:r>
              <a:rPr lang="en-US" sz="1600" dirty="0">
                <a:solidFill>
                  <a:srgbClr val="333333"/>
                </a:solidFill>
                <a:latin typeface="Segoe UI Web (West European)"/>
              </a:rPr>
              <a:t>Picture created by Rainer </a:t>
            </a:r>
            <a:r>
              <a:rPr lang="en-US" sz="1600" dirty="0" err="1">
                <a:solidFill>
                  <a:srgbClr val="333333"/>
                </a:solidFill>
                <a:latin typeface="Segoe UI Web (West European)"/>
              </a:rPr>
              <a:t>Engelken</a:t>
            </a:r>
            <a:endParaRPr lang="en-US" sz="1600" dirty="0"/>
          </a:p>
        </p:txBody>
      </p:sp>
    </p:spTree>
    <p:extLst>
      <p:ext uri="{BB962C8B-B14F-4D97-AF65-F5344CB8AC3E}">
        <p14:creationId xmlns:p14="http://schemas.microsoft.com/office/powerpoint/2010/main" val="3426647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228600" y="76200"/>
            <a:ext cx="86868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CE"/>
                <a:cs typeface="Lucida Grande CE"/>
              </a:rPr>
              <a:t>Back to the 3-cycle, how does the limit cycle emerge?</a:t>
            </a:r>
          </a:p>
        </p:txBody>
      </p:sp>
      <p:grpSp>
        <p:nvGrpSpPr>
          <p:cNvPr id="29" name="Group 28">
            <a:extLst>
              <a:ext uri="{FF2B5EF4-FFF2-40B4-BE49-F238E27FC236}">
                <a16:creationId xmlns:a16="http://schemas.microsoft.com/office/drawing/2014/main" id="{3932AE4D-FA02-B844-AD8A-E02F77132C48}"/>
              </a:ext>
            </a:extLst>
          </p:cNvPr>
          <p:cNvGrpSpPr/>
          <p:nvPr/>
        </p:nvGrpSpPr>
        <p:grpSpPr>
          <a:xfrm>
            <a:off x="1828800" y="990600"/>
            <a:ext cx="5391473" cy="1752600"/>
            <a:chOff x="2076127" y="2438400"/>
            <a:chExt cx="5391473" cy="1752600"/>
          </a:xfrm>
        </p:grpSpPr>
        <p:pic>
          <p:nvPicPr>
            <p:cNvPr id="30" name="Picture 29" descr="3-cycle-only.eps">
              <a:extLst>
                <a:ext uri="{FF2B5EF4-FFF2-40B4-BE49-F238E27FC236}">
                  <a16:creationId xmlns:a16="http://schemas.microsoft.com/office/drawing/2014/main" id="{8D17E109-9C8F-A64E-A78C-12D937594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127" y="2438400"/>
              <a:ext cx="5391473" cy="1752600"/>
            </a:xfrm>
            <a:prstGeom prst="rect">
              <a:avLst/>
            </a:prstGeom>
          </p:spPr>
        </p:pic>
        <p:sp>
          <p:nvSpPr>
            <p:cNvPr id="31" name="TextBox 30">
              <a:extLst>
                <a:ext uri="{FF2B5EF4-FFF2-40B4-BE49-F238E27FC236}">
                  <a16:creationId xmlns:a16="http://schemas.microsoft.com/office/drawing/2014/main" id="{2C47A524-D9FF-D145-873C-8B4ACE19A4FD}"/>
                </a:ext>
              </a:extLst>
            </p:cNvPr>
            <p:cNvSpPr txBox="1"/>
            <p:nvPr/>
          </p:nvSpPr>
          <p:spPr>
            <a:xfrm>
              <a:off x="3328416" y="3602736"/>
              <a:ext cx="298480" cy="338554"/>
            </a:xfrm>
            <a:prstGeom prst="rect">
              <a:avLst/>
            </a:prstGeom>
            <a:noFill/>
          </p:spPr>
          <p:txBody>
            <a:bodyPr wrap="none" rtlCol="0">
              <a:spAutoFit/>
            </a:bodyPr>
            <a:lstStyle/>
            <a:p>
              <a:r>
                <a:rPr lang="en-US" sz="1600" dirty="0">
                  <a:solidFill>
                    <a:schemeClr val="tx1">
                      <a:lumMod val="65000"/>
                      <a:lumOff val="35000"/>
                    </a:schemeClr>
                  </a:solidFill>
                  <a:latin typeface="Helvetica" pitchFamily="2" charset="0"/>
                </a:rPr>
                <a:t>2</a:t>
              </a:r>
            </a:p>
          </p:txBody>
        </p:sp>
      </p:grpSp>
    </p:spTree>
    <p:extLst>
      <p:ext uri="{BB962C8B-B14F-4D97-AF65-F5344CB8AC3E}">
        <p14:creationId xmlns:p14="http://schemas.microsoft.com/office/powerpoint/2010/main" val="3222071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228600" y="76200"/>
            <a:ext cx="86868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CE"/>
                <a:cs typeface="Lucida Grande CE"/>
              </a:rPr>
              <a:t>Back to the 3-cycle, how does the limit cycle emerge?</a:t>
            </a:r>
          </a:p>
        </p:txBody>
      </p:sp>
      <p:grpSp>
        <p:nvGrpSpPr>
          <p:cNvPr id="29" name="Group 28">
            <a:extLst>
              <a:ext uri="{FF2B5EF4-FFF2-40B4-BE49-F238E27FC236}">
                <a16:creationId xmlns:a16="http://schemas.microsoft.com/office/drawing/2014/main" id="{3932AE4D-FA02-B844-AD8A-E02F77132C48}"/>
              </a:ext>
            </a:extLst>
          </p:cNvPr>
          <p:cNvGrpSpPr/>
          <p:nvPr/>
        </p:nvGrpSpPr>
        <p:grpSpPr>
          <a:xfrm>
            <a:off x="1828800" y="990600"/>
            <a:ext cx="5391473" cy="1752600"/>
            <a:chOff x="2076127" y="2438400"/>
            <a:chExt cx="5391473" cy="1752600"/>
          </a:xfrm>
        </p:grpSpPr>
        <p:pic>
          <p:nvPicPr>
            <p:cNvPr id="30" name="Picture 29" descr="3-cycle-only.eps">
              <a:extLst>
                <a:ext uri="{FF2B5EF4-FFF2-40B4-BE49-F238E27FC236}">
                  <a16:creationId xmlns:a16="http://schemas.microsoft.com/office/drawing/2014/main" id="{8D17E109-9C8F-A64E-A78C-12D937594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127" y="2438400"/>
              <a:ext cx="5391473" cy="1752600"/>
            </a:xfrm>
            <a:prstGeom prst="rect">
              <a:avLst/>
            </a:prstGeom>
          </p:spPr>
        </p:pic>
        <p:sp>
          <p:nvSpPr>
            <p:cNvPr id="31" name="TextBox 30">
              <a:extLst>
                <a:ext uri="{FF2B5EF4-FFF2-40B4-BE49-F238E27FC236}">
                  <a16:creationId xmlns:a16="http://schemas.microsoft.com/office/drawing/2014/main" id="{2C47A524-D9FF-D145-873C-8B4ACE19A4FD}"/>
                </a:ext>
              </a:extLst>
            </p:cNvPr>
            <p:cNvSpPr txBox="1"/>
            <p:nvPr/>
          </p:nvSpPr>
          <p:spPr>
            <a:xfrm>
              <a:off x="3328416" y="3602736"/>
              <a:ext cx="298480" cy="338554"/>
            </a:xfrm>
            <a:prstGeom prst="rect">
              <a:avLst/>
            </a:prstGeom>
            <a:noFill/>
          </p:spPr>
          <p:txBody>
            <a:bodyPr wrap="none" rtlCol="0">
              <a:spAutoFit/>
            </a:bodyPr>
            <a:lstStyle/>
            <a:p>
              <a:r>
                <a:rPr lang="en-US" sz="1600" dirty="0">
                  <a:solidFill>
                    <a:schemeClr val="tx1">
                      <a:lumMod val="65000"/>
                      <a:lumOff val="35000"/>
                    </a:schemeClr>
                  </a:solidFill>
                  <a:latin typeface="Helvetica" pitchFamily="2" charset="0"/>
                </a:rPr>
                <a:t>2</a:t>
              </a:r>
            </a:p>
          </p:txBody>
        </p:sp>
      </p:grpSp>
      <p:pic>
        <p:nvPicPr>
          <p:cNvPr id="6" name="Picture 5">
            <a:extLst>
              <a:ext uri="{FF2B5EF4-FFF2-40B4-BE49-F238E27FC236}">
                <a16:creationId xmlns:a16="http://schemas.microsoft.com/office/drawing/2014/main" id="{821986B2-C189-2449-AEFE-9923B6694B7A}"/>
              </a:ext>
            </a:extLst>
          </p:cNvPr>
          <p:cNvPicPr>
            <a:picLocks noChangeAspect="1"/>
          </p:cNvPicPr>
          <p:nvPr/>
        </p:nvPicPr>
        <p:blipFill>
          <a:blip r:embed="rId4"/>
          <a:stretch>
            <a:fillRect/>
          </a:stretch>
        </p:blipFill>
        <p:spPr>
          <a:xfrm>
            <a:off x="0" y="2971800"/>
            <a:ext cx="4891388" cy="3505200"/>
          </a:xfrm>
          <a:prstGeom prst="rect">
            <a:avLst/>
          </a:prstGeom>
        </p:spPr>
      </p:pic>
      <p:pic>
        <p:nvPicPr>
          <p:cNvPr id="7" name="Picture 6">
            <a:extLst>
              <a:ext uri="{FF2B5EF4-FFF2-40B4-BE49-F238E27FC236}">
                <a16:creationId xmlns:a16="http://schemas.microsoft.com/office/drawing/2014/main" id="{E874B02F-BF84-1142-B426-10AB1AAC3F49}"/>
              </a:ext>
            </a:extLst>
          </p:cNvPr>
          <p:cNvPicPr>
            <a:picLocks noChangeAspect="1"/>
          </p:cNvPicPr>
          <p:nvPr/>
        </p:nvPicPr>
        <p:blipFill>
          <a:blip r:embed="rId5"/>
          <a:stretch>
            <a:fillRect/>
          </a:stretch>
        </p:blipFill>
        <p:spPr>
          <a:xfrm>
            <a:off x="4724400" y="3048000"/>
            <a:ext cx="4372919" cy="3200400"/>
          </a:xfrm>
          <a:prstGeom prst="rect">
            <a:avLst/>
          </a:prstGeom>
        </p:spPr>
      </p:pic>
    </p:spTree>
    <p:extLst>
      <p:ext uri="{BB962C8B-B14F-4D97-AF65-F5344CB8AC3E}">
        <p14:creationId xmlns:p14="http://schemas.microsoft.com/office/powerpoint/2010/main" val="4092252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696200" cy="685800"/>
          </a:xfrm>
        </p:spPr>
        <p:txBody>
          <a:bodyPr/>
          <a:lstStyle/>
          <a:p>
            <a:r>
              <a:rPr lang="en-US" sz="2400" dirty="0">
                <a:solidFill>
                  <a:srgbClr val="FF0080"/>
                </a:solidFill>
                <a:latin typeface="Chalkboard" charset="0"/>
                <a:ea typeface="ＭＳ Ｐゴシック" charset="0"/>
                <a:cs typeface="Chalkboard" charset="0"/>
              </a:rPr>
              <a:t>Embedding</a:t>
            </a:r>
            <a:r>
              <a:rPr lang="en-US" sz="2400" dirty="0">
                <a:latin typeface="Chalkboard" charset="0"/>
                <a:ea typeface="ＭＳ Ｐゴシック" charset="0"/>
                <a:cs typeface="Chalkboard" charset="0"/>
              </a:rPr>
              <a:t> of motif matters</a:t>
            </a:r>
          </a:p>
        </p:txBody>
      </p:sp>
      <p:pic>
        <p:nvPicPr>
          <p:cNvPr id="3" name="Picture 2" descr="3-cycle-onl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1171696"/>
            <a:ext cx="5391473" cy="1752600"/>
          </a:xfrm>
          <a:prstGeom prst="rect">
            <a:avLst/>
          </a:prstGeom>
        </p:spPr>
      </p:pic>
      <p:pic>
        <p:nvPicPr>
          <p:cNvPr id="4" name="Picture 3" descr="3-cycle-source-death.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455" y="3305296"/>
            <a:ext cx="5796945" cy="1800104"/>
          </a:xfrm>
          <a:prstGeom prst="rect">
            <a:avLst/>
          </a:prstGeom>
        </p:spPr>
      </p:pic>
      <p:sp>
        <p:nvSpPr>
          <p:cNvPr id="7" name="Rectangle 6"/>
          <p:cNvSpPr/>
          <p:nvPr/>
        </p:nvSpPr>
        <p:spPr>
          <a:xfrm>
            <a:off x="392230" y="1324096"/>
            <a:ext cx="1207970" cy="646331"/>
          </a:xfrm>
          <a:prstGeom prst="rect">
            <a:avLst/>
          </a:prstGeom>
        </p:spPr>
        <p:txBody>
          <a:bodyPr wrap="none">
            <a:spAutoFit/>
          </a:bodyPr>
          <a:lstStyle/>
          <a:p>
            <a:r>
              <a:rPr lang="en-US" dirty="0">
                <a:latin typeface="Lucida Grande"/>
                <a:cs typeface="Lucida Grande"/>
              </a:rPr>
              <a:t>Example:</a:t>
            </a:r>
          </a:p>
          <a:p>
            <a:r>
              <a:rPr lang="en-US" dirty="0">
                <a:latin typeface="Lucida Grande"/>
                <a:cs typeface="Lucida Grande"/>
              </a:rPr>
              <a:t>3-cycle</a:t>
            </a:r>
          </a:p>
        </p:txBody>
      </p:sp>
    </p:spTree>
    <p:extLst>
      <p:ext uri="{BB962C8B-B14F-4D97-AF65-F5344CB8AC3E}">
        <p14:creationId xmlns:p14="http://schemas.microsoft.com/office/powerpoint/2010/main" val="2542307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696200" cy="685800"/>
          </a:xfrm>
        </p:spPr>
        <p:txBody>
          <a:bodyPr/>
          <a:lstStyle/>
          <a:p>
            <a:r>
              <a:rPr lang="en-US" sz="2400" dirty="0">
                <a:solidFill>
                  <a:srgbClr val="FF0080"/>
                </a:solidFill>
                <a:latin typeface="Chalkboard" charset="0"/>
                <a:ea typeface="ＭＳ Ｐゴシック" charset="0"/>
                <a:cs typeface="Chalkboard" charset="0"/>
              </a:rPr>
              <a:t>Embedding</a:t>
            </a:r>
            <a:r>
              <a:rPr lang="en-US" sz="2400" dirty="0">
                <a:latin typeface="Chalkboard" charset="0"/>
                <a:ea typeface="ＭＳ Ｐゴシック" charset="0"/>
                <a:cs typeface="Chalkboard" charset="0"/>
              </a:rPr>
              <a:t> of motif matters</a:t>
            </a:r>
          </a:p>
        </p:txBody>
      </p:sp>
      <p:pic>
        <p:nvPicPr>
          <p:cNvPr id="3" name="Picture 2" descr="3-cycle-onl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9" y="1171696"/>
            <a:ext cx="5391473" cy="1752600"/>
          </a:xfrm>
          <a:prstGeom prst="rect">
            <a:avLst/>
          </a:prstGeom>
        </p:spPr>
      </p:pic>
      <p:pic>
        <p:nvPicPr>
          <p:cNvPr id="4" name="Picture 3" descr="3-cycle-source-death.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455" y="3305296"/>
            <a:ext cx="5796945" cy="1800104"/>
          </a:xfrm>
          <a:prstGeom prst="rect">
            <a:avLst/>
          </a:prstGeom>
        </p:spPr>
      </p:pic>
      <p:sp>
        <p:nvSpPr>
          <p:cNvPr id="7" name="Rectangle 6"/>
          <p:cNvSpPr/>
          <p:nvPr/>
        </p:nvSpPr>
        <p:spPr>
          <a:xfrm>
            <a:off x="392230" y="1324096"/>
            <a:ext cx="1207970" cy="646331"/>
          </a:xfrm>
          <a:prstGeom prst="rect">
            <a:avLst/>
          </a:prstGeom>
        </p:spPr>
        <p:txBody>
          <a:bodyPr wrap="none">
            <a:spAutoFit/>
          </a:bodyPr>
          <a:lstStyle/>
          <a:p>
            <a:r>
              <a:rPr lang="en-US" dirty="0">
                <a:latin typeface="Lucida Grande"/>
                <a:cs typeface="Lucida Grande"/>
              </a:rPr>
              <a:t>Example:</a:t>
            </a:r>
          </a:p>
          <a:p>
            <a:r>
              <a:rPr lang="en-US" dirty="0">
                <a:latin typeface="Lucida Grande"/>
                <a:cs typeface="Lucida Grande"/>
              </a:rPr>
              <a:t>3-cycle</a:t>
            </a:r>
          </a:p>
        </p:txBody>
      </p:sp>
      <p:sp>
        <p:nvSpPr>
          <p:cNvPr id="6" name="Rectangle 5"/>
          <p:cNvSpPr/>
          <p:nvPr/>
        </p:nvSpPr>
        <p:spPr>
          <a:xfrm>
            <a:off x="609600" y="5257800"/>
            <a:ext cx="7868322" cy="369332"/>
          </a:xfrm>
          <a:prstGeom prst="rect">
            <a:avLst/>
          </a:prstGeom>
        </p:spPr>
        <p:txBody>
          <a:bodyPr wrap="none">
            <a:spAutoFit/>
          </a:bodyPr>
          <a:lstStyle/>
          <a:p>
            <a:r>
              <a:rPr lang="en-US" dirty="0">
                <a:solidFill>
                  <a:srgbClr val="FF0080"/>
                </a:solidFill>
                <a:latin typeface="Chalkboard" charset="0"/>
                <a:cs typeface="Chalkboard" charset="0"/>
              </a:rPr>
              <a:t>Is this a general principle, that added sources drop out of the dynamics?</a:t>
            </a:r>
            <a:endParaRPr lang="en-US">
              <a:solidFill>
                <a:srgbClr val="FF0080"/>
              </a:solidFill>
            </a:endParaRPr>
          </a:p>
        </p:txBody>
      </p:sp>
    </p:spTree>
    <p:extLst>
      <p:ext uri="{BB962C8B-B14F-4D97-AF65-F5344CB8AC3E}">
        <p14:creationId xmlns:p14="http://schemas.microsoft.com/office/powerpoint/2010/main" val="2484677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g-matched-panel-A.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95" y="3590336"/>
            <a:ext cx="6265333" cy="1809385"/>
          </a:xfrm>
          <a:prstGeom prst="rect">
            <a:avLst/>
          </a:prstGeom>
        </p:spPr>
      </p:pic>
      <p:sp>
        <p:nvSpPr>
          <p:cNvPr id="2" name="Rectangle 1"/>
          <p:cNvSpPr/>
          <p:nvPr/>
        </p:nvSpPr>
        <p:spPr>
          <a:xfrm>
            <a:off x="7442095" y="3805761"/>
            <a:ext cx="1086606" cy="707886"/>
          </a:xfrm>
          <a:prstGeom prst="rect">
            <a:avLst/>
          </a:prstGeom>
        </p:spPr>
        <p:txBody>
          <a:bodyPr wrap="none">
            <a:spAutoFit/>
          </a:bodyPr>
          <a:lstStyle/>
          <a:p>
            <a:r>
              <a:rPr lang="en-US" sz="2000" u="sng" dirty="0">
                <a:latin typeface="+mj-lt"/>
              </a:rPr>
              <a:t>3-cycles</a:t>
            </a:r>
            <a:endParaRPr lang="en-US" sz="2000" dirty="0">
              <a:latin typeface="+mj-lt"/>
            </a:endParaRPr>
          </a:p>
          <a:p>
            <a:r>
              <a:rPr lang="en-US" sz="2000" dirty="0">
                <a:latin typeface="+mj-lt"/>
              </a:rPr>
              <a:t>235, 145</a:t>
            </a:r>
          </a:p>
        </p:txBody>
      </p:sp>
      <p:sp>
        <p:nvSpPr>
          <p:cNvPr id="7" name="Rectangle 6"/>
          <p:cNvSpPr/>
          <p:nvPr/>
        </p:nvSpPr>
        <p:spPr>
          <a:xfrm>
            <a:off x="7442095" y="4545675"/>
            <a:ext cx="1329811" cy="707886"/>
          </a:xfrm>
          <a:prstGeom prst="rect">
            <a:avLst/>
          </a:prstGeom>
        </p:spPr>
        <p:txBody>
          <a:bodyPr wrap="none">
            <a:spAutoFit/>
          </a:bodyPr>
          <a:lstStyle/>
          <a:p>
            <a:r>
              <a:rPr lang="en-US" sz="2000" u="sng" dirty="0">
                <a:latin typeface="+mj-lt"/>
              </a:rPr>
              <a:t>limit cycles</a:t>
            </a:r>
            <a:endParaRPr lang="en-US" sz="2000" dirty="0">
              <a:latin typeface="+mj-lt"/>
            </a:endParaRPr>
          </a:p>
          <a:p>
            <a:r>
              <a:rPr lang="en-US" sz="2000" dirty="0">
                <a:latin typeface="+mj-lt"/>
              </a:rPr>
              <a:t>235 only</a:t>
            </a:r>
          </a:p>
        </p:txBody>
      </p:sp>
      <p:sp>
        <p:nvSpPr>
          <p:cNvPr id="11" name="Title 1"/>
          <p:cNvSpPr txBox="1">
            <a:spLocks/>
          </p:cNvSpPr>
          <p:nvPr/>
        </p:nvSpPr>
        <p:spPr bwMode="auto">
          <a:xfrm>
            <a:off x="228600" y="76200"/>
            <a:ext cx="86868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CE"/>
                <a:cs typeface="Lucida Grande CE"/>
              </a:rPr>
              <a:t>When do 3-cycles produce attractors in larger networks?</a:t>
            </a:r>
          </a:p>
        </p:txBody>
      </p:sp>
      <p:grpSp>
        <p:nvGrpSpPr>
          <p:cNvPr id="29" name="Group 28">
            <a:extLst>
              <a:ext uri="{FF2B5EF4-FFF2-40B4-BE49-F238E27FC236}">
                <a16:creationId xmlns:a16="http://schemas.microsoft.com/office/drawing/2014/main" id="{3932AE4D-FA02-B844-AD8A-E02F77132C48}"/>
              </a:ext>
            </a:extLst>
          </p:cNvPr>
          <p:cNvGrpSpPr/>
          <p:nvPr/>
        </p:nvGrpSpPr>
        <p:grpSpPr>
          <a:xfrm>
            <a:off x="1828800" y="990600"/>
            <a:ext cx="5391473" cy="1752600"/>
            <a:chOff x="2076127" y="2438400"/>
            <a:chExt cx="5391473" cy="1752600"/>
          </a:xfrm>
        </p:grpSpPr>
        <p:pic>
          <p:nvPicPr>
            <p:cNvPr id="30" name="Picture 29" descr="3-cycle-only.eps">
              <a:extLst>
                <a:ext uri="{FF2B5EF4-FFF2-40B4-BE49-F238E27FC236}">
                  <a16:creationId xmlns:a16="http://schemas.microsoft.com/office/drawing/2014/main" id="{8D17E109-9C8F-A64E-A78C-12D937594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127" y="2438400"/>
              <a:ext cx="5391473" cy="1752600"/>
            </a:xfrm>
            <a:prstGeom prst="rect">
              <a:avLst/>
            </a:prstGeom>
          </p:spPr>
        </p:pic>
        <p:sp>
          <p:nvSpPr>
            <p:cNvPr id="31" name="TextBox 30">
              <a:extLst>
                <a:ext uri="{FF2B5EF4-FFF2-40B4-BE49-F238E27FC236}">
                  <a16:creationId xmlns:a16="http://schemas.microsoft.com/office/drawing/2014/main" id="{2C47A524-D9FF-D145-873C-8B4ACE19A4FD}"/>
                </a:ext>
              </a:extLst>
            </p:cNvPr>
            <p:cNvSpPr txBox="1"/>
            <p:nvPr/>
          </p:nvSpPr>
          <p:spPr>
            <a:xfrm>
              <a:off x="3328416" y="3602736"/>
              <a:ext cx="298480" cy="338554"/>
            </a:xfrm>
            <a:prstGeom prst="rect">
              <a:avLst/>
            </a:prstGeom>
            <a:noFill/>
          </p:spPr>
          <p:txBody>
            <a:bodyPr wrap="none" rtlCol="0">
              <a:spAutoFit/>
            </a:bodyPr>
            <a:lstStyle/>
            <a:p>
              <a:r>
                <a:rPr lang="en-US" sz="1600" dirty="0">
                  <a:solidFill>
                    <a:schemeClr val="tx1">
                      <a:lumMod val="65000"/>
                      <a:lumOff val="35000"/>
                    </a:schemeClr>
                  </a:solidFill>
                  <a:latin typeface="Helvetica" pitchFamily="2" charset="0"/>
                </a:rPr>
                <a:t>2</a:t>
              </a:r>
            </a:p>
          </p:txBody>
        </p:sp>
      </p:grpSp>
      <p:sp>
        <p:nvSpPr>
          <p:cNvPr id="32" name="Rectangle 31">
            <a:extLst>
              <a:ext uri="{FF2B5EF4-FFF2-40B4-BE49-F238E27FC236}">
                <a16:creationId xmlns:a16="http://schemas.microsoft.com/office/drawing/2014/main" id="{7EB367BF-27FD-264D-A7F1-354CACDDB79C}"/>
              </a:ext>
            </a:extLst>
          </p:cNvPr>
          <p:cNvSpPr/>
          <p:nvPr/>
        </p:nvSpPr>
        <p:spPr>
          <a:xfrm>
            <a:off x="334422" y="3359727"/>
            <a:ext cx="351378" cy="430887"/>
          </a:xfrm>
          <a:prstGeom prst="rect">
            <a:avLst/>
          </a:prstGeom>
        </p:spPr>
        <p:txBody>
          <a:bodyPr wrap="none">
            <a:spAutoFit/>
          </a:bodyPr>
          <a:lstStyle/>
          <a:p>
            <a:r>
              <a:rPr lang="en-US" sz="2200" dirty="0">
                <a:latin typeface="+mj-lt"/>
              </a:rPr>
              <a:t>A</a:t>
            </a:r>
          </a:p>
        </p:txBody>
      </p:sp>
    </p:spTree>
    <p:extLst>
      <p:ext uri="{BB962C8B-B14F-4D97-AF65-F5344CB8AC3E}">
        <p14:creationId xmlns:p14="http://schemas.microsoft.com/office/powerpoint/2010/main" val="2177711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24" y="1080847"/>
            <a:ext cx="3998976" cy="1097280"/>
          </a:xfrm>
          <a:prstGeom prst="rect">
            <a:avLst/>
          </a:prstGeom>
        </p:spPr>
      </p:pic>
      <p:grpSp>
        <p:nvGrpSpPr>
          <p:cNvPr id="2" name="Group 1">
            <a:extLst>
              <a:ext uri="{FF2B5EF4-FFF2-40B4-BE49-F238E27FC236}">
                <a16:creationId xmlns:a16="http://schemas.microsoft.com/office/drawing/2014/main" id="{1ED2A17E-38DB-4948-BC84-489F4F57A266}"/>
              </a:ext>
            </a:extLst>
          </p:cNvPr>
          <p:cNvGrpSpPr/>
          <p:nvPr/>
        </p:nvGrpSpPr>
        <p:grpSpPr>
          <a:xfrm>
            <a:off x="6380862" y="1059592"/>
            <a:ext cx="1295399" cy="1106488"/>
            <a:chOff x="6616342" y="1600200"/>
            <a:chExt cx="1295399" cy="1106488"/>
          </a:xfrm>
        </p:grpSpPr>
        <p:grpSp>
          <p:nvGrpSpPr>
            <p:cNvPr id="26" name="Group 50"/>
            <p:cNvGrpSpPr>
              <a:grpSpLocks/>
            </p:cNvGrpSpPr>
            <p:nvPr/>
          </p:nvGrpSpPr>
          <p:grpSpPr bwMode="auto">
            <a:xfrm>
              <a:off x="6616342" y="1600200"/>
              <a:ext cx="1295399" cy="1106488"/>
              <a:chOff x="6400799" y="4344194"/>
              <a:chExt cx="1386600" cy="1218406"/>
            </a:xfrm>
          </p:grpSpPr>
          <p:cxnSp>
            <p:nvCxnSpPr>
              <p:cNvPr id="27" name="Straight Connector 26"/>
              <p:cNvCxnSpPr/>
              <p:nvPr/>
            </p:nvCxnSpPr>
            <p:spPr>
              <a:xfrm rot="5400000">
                <a:off x="6401447" y="4952645"/>
                <a:ext cx="1218406" cy="15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415799" y="5181754"/>
                <a:ext cx="1371600" cy="15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400799" y="5181754"/>
                <a:ext cx="609099" cy="151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flipH="1" flipV="1">
                <a:off x="7009542" y="4418898"/>
                <a:ext cx="763212" cy="76250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0355" y="1667719"/>
              <a:ext cx="368300" cy="330200"/>
            </a:xfrm>
            <a:prstGeom prst="rect">
              <a:avLst/>
            </a:prstGeom>
          </p:spPr>
        </p:pic>
      </p:grpSp>
      <p:sp>
        <p:nvSpPr>
          <p:cNvPr id="33" name="Title 1"/>
          <p:cNvSpPr>
            <a:spLocks noGrp="1"/>
          </p:cNvSpPr>
          <p:nvPr>
            <p:ph type="title"/>
          </p:nvPr>
        </p:nvSpPr>
        <p:spPr>
          <a:xfrm>
            <a:off x="533400" y="-76200"/>
            <a:ext cx="7924800" cy="990600"/>
          </a:xfrm>
        </p:spPr>
        <p:txBody>
          <a:bodyPr/>
          <a:lstStyle/>
          <a:p>
            <a:r>
              <a:rPr lang="en-US" sz="2400" dirty="0">
                <a:latin typeface="Lucida Grande"/>
                <a:ea typeface="ＭＳ Ｐゴシック" charset="0"/>
                <a:cs typeface="Lucida Grande"/>
              </a:rPr>
              <a:t>TLNs as a patchwork of linear systems</a:t>
            </a:r>
          </a:p>
        </p:txBody>
      </p:sp>
      <p:grpSp>
        <p:nvGrpSpPr>
          <p:cNvPr id="24" name="Group 23">
            <a:extLst>
              <a:ext uri="{FF2B5EF4-FFF2-40B4-BE49-F238E27FC236}">
                <a16:creationId xmlns:a16="http://schemas.microsoft.com/office/drawing/2014/main" id="{DFC87829-FDFA-724A-B789-AF0CC62CD55D}"/>
              </a:ext>
            </a:extLst>
          </p:cNvPr>
          <p:cNvGrpSpPr/>
          <p:nvPr/>
        </p:nvGrpSpPr>
        <p:grpSpPr>
          <a:xfrm>
            <a:off x="381000" y="3227473"/>
            <a:ext cx="2869170" cy="677108"/>
            <a:chOff x="628252" y="2815679"/>
            <a:chExt cx="2869170" cy="677108"/>
          </a:xfrm>
        </p:grpSpPr>
        <p:sp>
          <p:nvSpPr>
            <p:cNvPr id="32" name="TextBox 31">
              <a:extLst>
                <a:ext uri="{FF2B5EF4-FFF2-40B4-BE49-F238E27FC236}">
                  <a16:creationId xmlns:a16="http://schemas.microsoft.com/office/drawing/2014/main" id="{256FC70A-3F18-5A47-AD0C-AE728EE6D897}"/>
                </a:ext>
              </a:extLst>
            </p:cNvPr>
            <p:cNvSpPr txBox="1"/>
            <p:nvPr/>
          </p:nvSpPr>
          <p:spPr>
            <a:xfrm>
              <a:off x="628252" y="2815679"/>
              <a:ext cx="2869170" cy="677108"/>
            </a:xfrm>
            <a:prstGeom prst="rect">
              <a:avLst/>
            </a:prstGeom>
            <a:noFill/>
          </p:spPr>
          <p:txBody>
            <a:bodyPr wrap="none" rtlCol="0">
              <a:spAutoFit/>
            </a:bodyPr>
            <a:lstStyle/>
            <a:p>
              <a:r>
                <a:rPr lang="en-US" sz="1900" dirty="0">
                  <a:latin typeface="Lucida Grande"/>
                  <a:cs typeface="Lucida Grande"/>
                </a:rPr>
                <a:t>Different linear system</a:t>
              </a:r>
            </a:p>
            <a:p>
              <a:r>
                <a:rPr lang="en-US" sz="1900" dirty="0">
                  <a:latin typeface="Lucida Grande"/>
                  <a:cs typeface="Lucida Grande"/>
                </a:rPr>
                <a:t>of ODEs for each</a:t>
              </a:r>
            </a:p>
          </p:txBody>
        </p:sp>
        <p:pic>
          <p:nvPicPr>
            <p:cNvPr id="39" name="Picture 38" descr="latex-image-1.pdf">
              <a:extLst>
                <a:ext uri="{FF2B5EF4-FFF2-40B4-BE49-F238E27FC236}">
                  <a16:creationId xmlns:a16="http://schemas.microsoft.com/office/drawing/2014/main" id="{799308A8-18EA-AB42-BEEA-5D7B34873A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3200400"/>
              <a:ext cx="749300" cy="266700"/>
            </a:xfrm>
            <a:prstGeom prst="rect">
              <a:avLst/>
            </a:prstGeom>
          </p:spPr>
        </p:pic>
      </p:grpSp>
      <p:pic>
        <p:nvPicPr>
          <p:cNvPr id="40" name="Picture 39" descr="latex-image-1.pdf">
            <a:extLst>
              <a:ext uri="{FF2B5EF4-FFF2-40B4-BE49-F238E27FC236}">
                <a16:creationId xmlns:a16="http://schemas.microsoft.com/office/drawing/2014/main" id="{CCD1DF76-2034-654F-A463-51D7687EF4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648" y="4069394"/>
            <a:ext cx="2781300" cy="317500"/>
          </a:xfrm>
          <a:prstGeom prst="rect">
            <a:avLst/>
          </a:prstGeom>
        </p:spPr>
      </p:pic>
      <p:grpSp>
        <p:nvGrpSpPr>
          <p:cNvPr id="3" name="Group 2">
            <a:extLst>
              <a:ext uri="{FF2B5EF4-FFF2-40B4-BE49-F238E27FC236}">
                <a16:creationId xmlns:a16="http://schemas.microsoft.com/office/drawing/2014/main" id="{70B817B6-8703-6249-B51A-346798626721}"/>
              </a:ext>
            </a:extLst>
          </p:cNvPr>
          <p:cNvGrpSpPr/>
          <p:nvPr/>
        </p:nvGrpSpPr>
        <p:grpSpPr>
          <a:xfrm>
            <a:off x="4114800" y="2485496"/>
            <a:ext cx="4724400" cy="3305704"/>
            <a:chOff x="4114800" y="2485496"/>
            <a:chExt cx="4724400" cy="3305704"/>
          </a:xfrm>
        </p:grpSpPr>
        <p:pic>
          <p:nvPicPr>
            <p:cNvPr id="18" name="Picture 17" descr="latex-image-1.pdf">
              <a:extLst>
                <a:ext uri="{FF2B5EF4-FFF2-40B4-BE49-F238E27FC236}">
                  <a16:creationId xmlns:a16="http://schemas.microsoft.com/office/drawing/2014/main" id="{AEDA1CF7-DE3D-C14E-93FB-C9F77D8DA8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2768600"/>
              <a:ext cx="4724400" cy="2565400"/>
            </a:xfrm>
            <a:prstGeom prst="rect">
              <a:avLst/>
            </a:prstGeom>
          </p:spPr>
        </p:pic>
        <p:pic>
          <p:nvPicPr>
            <p:cNvPr id="19" name="Picture 18">
              <a:extLst>
                <a:ext uri="{FF2B5EF4-FFF2-40B4-BE49-F238E27FC236}">
                  <a16:creationId xmlns:a16="http://schemas.microsoft.com/office/drawing/2014/main" id="{74A95544-74D3-DB45-B57B-0C498B6F8F98}"/>
                </a:ext>
              </a:extLst>
            </p:cNvPr>
            <p:cNvPicPr>
              <a:picLocks noChangeAspect="1"/>
            </p:cNvPicPr>
            <p:nvPr/>
          </p:nvPicPr>
          <p:blipFill>
            <a:blip r:embed="rId8"/>
            <a:stretch>
              <a:fillRect/>
            </a:stretch>
          </p:blipFill>
          <p:spPr>
            <a:xfrm rot="5400000">
              <a:off x="7444740" y="1850390"/>
              <a:ext cx="274320" cy="1828800"/>
            </a:xfrm>
            <a:prstGeom prst="rect">
              <a:avLst/>
            </a:prstGeom>
          </p:spPr>
        </p:pic>
        <p:pic>
          <p:nvPicPr>
            <p:cNvPr id="20" name="Picture 19">
              <a:extLst>
                <a:ext uri="{FF2B5EF4-FFF2-40B4-BE49-F238E27FC236}">
                  <a16:creationId xmlns:a16="http://schemas.microsoft.com/office/drawing/2014/main" id="{C82A02CA-357E-8A40-8729-D407C0CBE928}"/>
                </a:ext>
              </a:extLst>
            </p:cNvPr>
            <p:cNvPicPr>
              <a:picLocks noChangeAspect="1"/>
            </p:cNvPicPr>
            <p:nvPr/>
          </p:nvPicPr>
          <p:blipFill>
            <a:blip r:embed="rId8"/>
            <a:stretch>
              <a:fillRect/>
            </a:stretch>
          </p:blipFill>
          <p:spPr>
            <a:xfrm rot="16200000" flipV="1">
              <a:off x="7444740" y="3374390"/>
              <a:ext cx="274320" cy="1828800"/>
            </a:xfrm>
            <a:prstGeom prst="rect">
              <a:avLst/>
            </a:prstGeom>
          </p:spPr>
        </p:pic>
        <p:pic>
          <p:nvPicPr>
            <p:cNvPr id="21" name="Picture 20">
              <a:extLst>
                <a:ext uri="{FF2B5EF4-FFF2-40B4-BE49-F238E27FC236}">
                  <a16:creationId xmlns:a16="http://schemas.microsoft.com/office/drawing/2014/main" id="{6CC9B189-DBCC-204E-AB29-A699A8F0FDA4}"/>
                </a:ext>
              </a:extLst>
            </p:cNvPr>
            <p:cNvPicPr>
              <a:picLocks noChangeAspect="1"/>
            </p:cNvPicPr>
            <p:nvPr/>
          </p:nvPicPr>
          <p:blipFill>
            <a:blip r:embed="rId8"/>
            <a:stretch>
              <a:fillRect/>
            </a:stretch>
          </p:blipFill>
          <p:spPr>
            <a:xfrm rot="16200000" flipV="1">
              <a:off x="7444740" y="4502150"/>
              <a:ext cx="274320" cy="1828800"/>
            </a:xfrm>
            <a:prstGeom prst="rect">
              <a:avLst/>
            </a:prstGeom>
          </p:spPr>
        </p:pic>
        <p:pic>
          <p:nvPicPr>
            <p:cNvPr id="22" name="Picture 21" descr="latex-image-1.pdf">
              <a:extLst>
                <a:ext uri="{FF2B5EF4-FFF2-40B4-BE49-F238E27FC236}">
                  <a16:creationId xmlns:a16="http://schemas.microsoft.com/office/drawing/2014/main" id="{70137B65-8FBA-0E47-84FF-A92AF86AE3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71833" y="4423833"/>
              <a:ext cx="228600" cy="190500"/>
            </a:xfrm>
            <a:prstGeom prst="rect">
              <a:avLst/>
            </a:prstGeom>
          </p:spPr>
        </p:pic>
        <p:pic>
          <p:nvPicPr>
            <p:cNvPr id="23" name="Picture 22" descr="latex-image-1.pdf">
              <a:extLst>
                <a:ext uri="{FF2B5EF4-FFF2-40B4-BE49-F238E27FC236}">
                  <a16:creationId xmlns:a16="http://schemas.microsoft.com/office/drawing/2014/main" id="{75430EB4-E137-EB47-A15B-EEAB726F9C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1467" y="5600700"/>
              <a:ext cx="254000" cy="190500"/>
            </a:xfrm>
            <a:prstGeom prst="rect">
              <a:avLst/>
            </a:prstGeom>
          </p:spPr>
        </p:pic>
        <p:pic>
          <p:nvPicPr>
            <p:cNvPr id="41" name="Picture 40" descr="latex-image-1.pdf">
              <a:extLst>
                <a:ext uri="{FF2B5EF4-FFF2-40B4-BE49-F238E27FC236}">
                  <a16:creationId xmlns:a16="http://schemas.microsoft.com/office/drawing/2014/main" id="{699D748B-57CC-6B44-A64E-FC69AD2E23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1833" y="2485496"/>
              <a:ext cx="228600" cy="190500"/>
            </a:xfrm>
            <a:prstGeom prst="rect">
              <a:avLst/>
            </a:prstGeom>
          </p:spPr>
        </p:pic>
      </p:grpSp>
    </p:spTree>
    <p:extLst>
      <p:ext uri="{BB962C8B-B14F-4D97-AF65-F5344CB8AC3E}">
        <p14:creationId xmlns:p14="http://schemas.microsoft.com/office/powerpoint/2010/main" val="281901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099E32EF-27FB-3143-9501-ED2460D31378}"/>
              </a:ext>
            </a:extLst>
          </p:cNvPr>
          <p:cNvSpPr>
            <a:spLocks noGrp="1"/>
          </p:cNvSpPr>
          <p:nvPr>
            <p:ph type="title"/>
          </p:nvPr>
        </p:nvSpPr>
        <p:spPr>
          <a:xfrm>
            <a:off x="533400" y="-76200"/>
            <a:ext cx="7924800" cy="990600"/>
          </a:xfrm>
        </p:spPr>
        <p:txBody>
          <a:bodyPr/>
          <a:lstStyle/>
          <a:p>
            <a:r>
              <a:rPr lang="en-US" sz="2400" dirty="0">
                <a:latin typeface="Lucida Grande"/>
                <a:ea typeface="ＭＳ Ｐゴシック" charset="0"/>
                <a:cs typeface="Lucida Grande"/>
              </a:rPr>
              <a:t>Patchwork of linear systems for the 3-cycle</a:t>
            </a:r>
            <a:br>
              <a:rPr lang="en-US" sz="2400" dirty="0">
                <a:latin typeface="Lucida Grande"/>
                <a:ea typeface="ＭＳ Ｐゴシック" charset="0"/>
                <a:cs typeface="Lucida Grande"/>
              </a:rPr>
            </a:br>
            <a:r>
              <a:rPr lang="en-US" sz="2400" dirty="0">
                <a:latin typeface="Lucida Grande"/>
                <a:ea typeface="ＭＳ Ｐゴシック" charset="0"/>
                <a:cs typeface="Lucida Grande"/>
              </a:rPr>
              <a:t>yields a limit cycle</a:t>
            </a:r>
          </a:p>
        </p:txBody>
      </p:sp>
      <p:pic>
        <p:nvPicPr>
          <p:cNvPr id="14" name="Picture 13">
            <a:extLst>
              <a:ext uri="{FF2B5EF4-FFF2-40B4-BE49-F238E27FC236}">
                <a16:creationId xmlns:a16="http://schemas.microsoft.com/office/drawing/2014/main" id="{E767FC33-98AA-8445-873E-7040C9895EB6}"/>
              </a:ext>
            </a:extLst>
          </p:cNvPr>
          <p:cNvPicPr>
            <a:picLocks noChangeAspect="1"/>
          </p:cNvPicPr>
          <p:nvPr/>
        </p:nvPicPr>
        <p:blipFill>
          <a:blip r:embed="rId3"/>
          <a:stretch>
            <a:fillRect/>
          </a:stretch>
        </p:blipFill>
        <p:spPr>
          <a:xfrm>
            <a:off x="228600" y="762000"/>
            <a:ext cx="8613096" cy="6172200"/>
          </a:xfrm>
          <a:prstGeom prst="rect">
            <a:avLst/>
          </a:prstGeom>
        </p:spPr>
      </p:pic>
      <p:grpSp>
        <p:nvGrpSpPr>
          <p:cNvPr id="4" name="Group 3">
            <a:extLst>
              <a:ext uri="{FF2B5EF4-FFF2-40B4-BE49-F238E27FC236}">
                <a16:creationId xmlns:a16="http://schemas.microsoft.com/office/drawing/2014/main" id="{20A5170B-3347-9049-9C2F-482A211FD6B7}"/>
              </a:ext>
            </a:extLst>
          </p:cNvPr>
          <p:cNvGrpSpPr/>
          <p:nvPr/>
        </p:nvGrpSpPr>
        <p:grpSpPr>
          <a:xfrm>
            <a:off x="7620000" y="440917"/>
            <a:ext cx="1295400" cy="1447800"/>
            <a:chOff x="2076127" y="2438400"/>
            <a:chExt cx="1550769" cy="1752600"/>
          </a:xfrm>
        </p:grpSpPr>
        <p:pic>
          <p:nvPicPr>
            <p:cNvPr id="5" name="Picture 4" descr="3-cycle-only.eps">
              <a:extLst>
                <a:ext uri="{FF2B5EF4-FFF2-40B4-BE49-F238E27FC236}">
                  <a16:creationId xmlns:a16="http://schemas.microsoft.com/office/drawing/2014/main" id="{B1A54A09-5BED-2F40-A4CF-AE38D9D4E7D1}"/>
                </a:ext>
              </a:extLst>
            </p:cNvPr>
            <p:cNvPicPr>
              <a:picLocks noChangeAspect="1"/>
            </p:cNvPicPr>
            <p:nvPr/>
          </p:nvPicPr>
          <p:blipFill rotWithShape="1">
            <a:blip r:embed="rId4">
              <a:extLst>
                <a:ext uri="{28A0092B-C50C-407E-A947-70E740481C1C}">
                  <a14:useLocalDpi xmlns:a14="http://schemas.microsoft.com/office/drawing/2010/main" val="0"/>
                </a:ext>
              </a:extLst>
            </a:blip>
            <a:srcRect r="71237"/>
            <a:stretch/>
          </p:blipFill>
          <p:spPr>
            <a:xfrm>
              <a:off x="2076127" y="2438400"/>
              <a:ext cx="1550769" cy="1752600"/>
            </a:xfrm>
            <a:prstGeom prst="rect">
              <a:avLst/>
            </a:prstGeom>
          </p:spPr>
        </p:pic>
        <p:sp>
          <p:nvSpPr>
            <p:cNvPr id="6" name="TextBox 5">
              <a:extLst>
                <a:ext uri="{FF2B5EF4-FFF2-40B4-BE49-F238E27FC236}">
                  <a16:creationId xmlns:a16="http://schemas.microsoft.com/office/drawing/2014/main" id="{5C215FF7-DF20-7D49-B17F-DC95D40998DD}"/>
                </a:ext>
              </a:extLst>
            </p:cNvPr>
            <p:cNvSpPr txBox="1"/>
            <p:nvPr/>
          </p:nvSpPr>
          <p:spPr>
            <a:xfrm>
              <a:off x="3328416" y="3602736"/>
              <a:ext cx="298480" cy="338554"/>
            </a:xfrm>
            <a:prstGeom prst="rect">
              <a:avLst/>
            </a:prstGeom>
            <a:noFill/>
          </p:spPr>
          <p:txBody>
            <a:bodyPr wrap="none" rtlCol="0">
              <a:spAutoFit/>
            </a:bodyPr>
            <a:lstStyle/>
            <a:p>
              <a:r>
                <a:rPr lang="en-US" sz="1600" dirty="0">
                  <a:solidFill>
                    <a:schemeClr val="tx1">
                      <a:lumMod val="65000"/>
                      <a:lumOff val="35000"/>
                    </a:schemeClr>
                  </a:solidFill>
                  <a:latin typeface="Helvetica" pitchFamily="2" charset="0"/>
                </a:rPr>
                <a:t>2</a:t>
              </a:r>
            </a:p>
          </p:txBody>
        </p:sp>
      </p:grpSp>
    </p:spTree>
    <p:extLst>
      <p:ext uri="{BB962C8B-B14F-4D97-AF65-F5344CB8AC3E}">
        <p14:creationId xmlns:p14="http://schemas.microsoft.com/office/powerpoint/2010/main" val="3726195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099E32EF-27FB-3143-9501-ED2460D31378}"/>
              </a:ext>
            </a:extLst>
          </p:cNvPr>
          <p:cNvSpPr>
            <a:spLocks noGrp="1"/>
          </p:cNvSpPr>
          <p:nvPr>
            <p:ph type="title"/>
          </p:nvPr>
        </p:nvSpPr>
        <p:spPr>
          <a:xfrm>
            <a:off x="381000" y="0"/>
            <a:ext cx="8458200" cy="990600"/>
          </a:xfrm>
        </p:spPr>
        <p:txBody>
          <a:bodyPr/>
          <a:lstStyle/>
          <a:p>
            <a:r>
              <a:rPr lang="en-US" sz="2400" dirty="0">
                <a:latin typeface="Lucida Grande"/>
                <a:ea typeface="ＭＳ Ｐゴシック" charset="0"/>
                <a:cs typeface="Lucida Grande"/>
              </a:rPr>
              <a:t>Limit cycle emerges from the unstable </a:t>
            </a:r>
            <a:br>
              <a:rPr lang="en-US" sz="2400" dirty="0">
                <a:latin typeface="Lucida Grande"/>
                <a:ea typeface="ＭＳ Ｐゴシック" charset="0"/>
                <a:cs typeface="Lucida Grande"/>
              </a:rPr>
            </a:br>
            <a:r>
              <a:rPr lang="en-US" sz="2400" dirty="0">
                <a:latin typeface="Lucida Grande"/>
                <a:ea typeface="ＭＳ Ｐゴシック" charset="0"/>
                <a:cs typeface="Lucida Grande"/>
              </a:rPr>
              <a:t>fixed point of 3-cycle</a:t>
            </a:r>
          </a:p>
        </p:txBody>
      </p:sp>
      <p:pic>
        <p:nvPicPr>
          <p:cNvPr id="6" name="Picture 5">
            <a:extLst>
              <a:ext uri="{FF2B5EF4-FFF2-40B4-BE49-F238E27FC236}">
                <a16:creationId xmlns:a16="http://schemas.microsoft.com/office/drawing/2014/main" id="{854B5B0D-EF3F-B246-97FB-4597DB5CA8E8}"/>
              </a:ext>
            </a:extLst>
          </p:cNvPr>
          <p:cNvPicPr>
            <a:picLocks noChangeAspect="1"/>
          </p:cNvPicPr>
          <p:nvPr/>
        </p:nvPicPr>
        <p:blipFill>
          <a:blip r:embed="rId3"/>
          <a:stretch>
            <a:fillRect/>
          </a:stretch>
        </p:blipFill>
        <p:spPr>
          <a:xfrm>
            <a:off x="1601573" y="1219200"/>
            <a:ext cx="6247027" cy="4572000"/>
          </a:xfrm>
          <a:prstGeom prst="rect">
            <a:avLst/>
          </a:prstGeom>
        </p:spPr>
      </p:pic>
    </p:spTree>
    <p:extLst>
      <p:ext uri="{BB962C8B-B14F-4D97-AF65-F5344CB8AC3E}">
        <p14:creationId xmlns:p14="http://schemas.microsoft.com/office/powerpoint/2010/main" val="4025880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g-matched-panel-B.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013020"/>
            <a:ext cx="6324600" cy="2930580"/>
          </a:xfrm>
          <a:prstGeom prst="rect">
            <a:avLst/>
          </a:prstGeom>
        </p:spPr>
      </p:pic>
      <p:pic>
        <p:nvPicPr>
          <p:cNvPr id="4" name="Picture 3" descr="deg-matched-panel-A.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024922"/>
            <a:ext cx="6265333" cy="1809385"/>
          </a:xfrm>
          <a:prstGeom prst="rect">
            <a:avLst/>
          </a:prstGeom>
        </p:spPr>
      </p:pic>
      <p:sp>
        <p:nvSpPr>
          <p:cNvPr id="2" name="Rectangle 1"/>
          <p:cNvSpPr/>
          <p:nvPr/>
        </p:nvSpPr>
        <p:spPr>
          <a:xfrm>
            <a:off x="7239000" y="1240347"/>
            <a:ext cx="1086606" cy="707886"/>
          </a:xfrm>
          <a:prstGeom prst="rect">
            <a:avLst/>
          </a:prstGeom>
        </p:spPr>
        <p:txBody>
          <a:bodyPr wrap="none">
            <a:spAutoFit/>
          </a:bodyPr>
          <a:lstStyle/>
          <a:p>
            <a:r>
              <a:rPr lang="en-US" sz="2000" u="sng" dirty="0">
                <a:latin typeface="+mj-lt"/>
              </a:rPr>
              <a:t>3-cycles</a:t>
            </a:r>
            <a:endParaRPr lang="en-US" sz="2000" dirty="0">
              <a:latin typeface="+mj-lt"/>
            </a:endParaRPr>
          </a:p>
          <a:p>
            <a:r>
              <a:rPr lang="en-US" sz="2000" dirty="0">
                <a:latin typeface="+mj-lt"/>
              </a:rPr>
              <a:t>235, 145</a:t>
            </a:r>
          </a:p>
        </p:txBody>
      </p:sp>
      <p:sp>
        <p:nvSpPr>
          <p:cNvPr id="6" name="Rectangle 5"/>
          <p:cNvSpPr/>
          <p:nvPr/>
        </p:nvSpPr>
        <p:spPr>
          <a:xfrm>
            <a:off x="7239000" y="3371934"/>
            <a:ext cx="1598565" cy="707886"/>
          </a:xfrm>
          <a:prstGeom prst="rect">
            <a:avLst/>
          </a:prstGeom>
        </p:spPr>
        <p:txBody>
          <a:bodyPr wrap="none">
            <a:spAutoFit/>
          </a:bodyPr>
          <a:lstStyle/>
          <a:p>
            <a:r>
              <a:rPr lang="en-US" sz="2000" u="sng">
                <a:latin typeface="+mj-lt"/>
              </a:rPr>
              <a:t>3-cycles</a:t>
            </a:r>
            <a:endParaRPr lang="en-US" sz="2000">
              <a:latin typeface="+mj-lt"/>
            </a:endParaRPr>
          </a:p>
          <a:p>
            <a:r>
              <a:rPr lang="en-US" sz="2000">
                <a:latin typeface="+mj-lt"/>
              </a:rPr>
              <a:t>125, 253, 145</a:t>
            </a:r>
          </a:p>
        </p:txBody>
      </p:sp>
      <p:sp>
        <p:nvSpPr>
          <p:cNvPr id="7" name="Rectangle 6"/>
          <p:cNvSpPr/>
          <p:nvPr/>
        </p:nvSpPr>
        <p:spPr>
          <a:xfrm>
            <a:off x="7239000" y="1980261"/>
            <a:ext cx="1329811" cy="707886"/>
          </a:xfrm>
          <a:prstGeom prst="rect">
            <a:avLst/>
          </a:prstGeom>
        </p:spPr>
        <p:txBody>
          <a:bodyPr wrap="none">
            <a:spAutoFit/>
          </a:bodyPr>
          <a:lstStyle/>
          <a:p>
            <a:r>
              <a:rPr lang="en-US" sz="2000" u="sng" dirty="0">
                <a:latin typeface="+mj-lt"/>
              </a:rPr>
              <a:t>limit cycles</a:t>
            </a:r>
            <a:endParaRPr lang="en-US" sz="2000" dirty="0">
              <a:latin typeface="+mj-lt"/>
            </a:endParaRPr>
          </a:p>
          <a:p>
            <a:r>
              <a:rPr lang="en-US" sz="2000" dirty="0">
                <a:latin typeface="+mj-lt"/>
              </a:rPr>
              <a:t>235 only</a:t>
            </a:r>
          </a:p>
        </p:txBody>
      </p:sp>
      <p:sp>
        <p:nvSpPr>
          <p:cNvPr id="8" name="Rectangle 7"/>
          <p:cNvSpPr/>
          <p:nvPr/>
        </p:nvSpPr>
        <p:spPr>
          <a:xfrm>
            <a:off x="7239000" y="4232220"/>
            <a:ext cx="1589548" cy="707886"/>
          </a:xfrm>
          <a:prstGeom prst="rect">
            <a:avLst/>
          </a:prstGeom>
        </p:spPr>
        <p:txBody>
          <a:bodyPr wrap="none">
            <a:spAutoFit/>
          </a:bodyPr>
          <a:lstStyle/>
          <a:p>
            <a:r>
              <a:rPr lang="en-US" sz="2000" u="sng">
                <a:latin typeface="+mj-lt"/>
              </a:rPr>
              <a:t>limit cycles</a:t>
            </a:r>
            <a:endParaRPr lang="en-US" sz="2000">
              <a:latin typeface="+mj-lt"/>
            </a:endParaRPr>
          </a:p>
          <a:p>
            <a:r>
              <a:rPr lang="en-US" sz="2000">
                <a:latin typeface="+mj-lt"/>
              </a:rPr>
              <a:t>125, 253 only</a:t>
            </a:r>
          </a:p>
        </p:txBody>
      </p:sp>
      <p:sp>
        <p:nvSpPr>
          <p:cNvPr id="12" name="Rectangle 11"/>
          <p:cNvSpPr/>
          <p:nvPr/>
        </p:nvSpPr>
        <p:spPr>
          <a:xfrm>
            <a:off x="281511" y="879420"/>
            <a:ext cx="351378" cy="430887"/>
          </a:xfrm>
          <a:prstGeom prst="rect">
            <a:avLst/>
          </a:prstGeom>
        </p:spPr>
        <p:txBody>
          <a:bodyPr wrap="none">
            <a:spAutoFit/>
          </a:bodyPr>
          <a:lstStyle/>
          <a:p>
            <a:r>
              <a:rPr lang="en-US" sz="2200" dirty="0">
                <a:latin typeface="+mj-lt"/>
              </a:rPr>
              <a:t>A</a:t>
            </a:r>
          </a:p>
        </p:txBody>
      </p:sp>
      <p:sp>
        <p:nvSpPr>
          <p:cNvPr id="13" name="Rectangle 12"/>
          <p:cNvSpPr/>
          <p:nvPr/>
        </p:nvSpPr>
        <p:spPr>
          <a:xfrm>
            <a:off x="281511" y="3352800"/>
            <a:ext cx="338128" cy="430887"/>
          </a:xfrm>
          <a:prstGeom prst="rect">
            <a:avLst/>
          </a:prstGeom>
        </p:spPr>
        <p:txBody>
          <a:bodyPr wrap="none">
            <a:spAutoFit/>
          </a:bodyPr>
          <a:lstStyle/>
          <a:p>
            <a:r>
              <a:rPr lang="en-US" sz="2200" dirty="0">
                <a:latin typeface="+mj-lt"/>
              </a:rPr>
              <a:t>B</a:t>
            </a:r>
          </a:p>
        </p:txBody>
      </p:sp>
      <p:sp>
        <p:nvSpPr>
          <p:cNvPr id="11" name="Title 1">
            <a:extLst>
              <a:ext uri="{FF2B5EF4-FFF2-40B4-BE49-F238E27FC236}">
                <a16:creationId xmlns:a16="http://schemas.microsoft.com/office/drawing/2014/main" id="{F0799FF4-FC19-E843-A6D1-4DC7DA585AE3}"/>
              </a:ext>
            </a:extLst>
          </p:cNvPr>
          <p:cNvSpPr txBox="1">
            <a:spLocks/>
          </p:cNvSpPr>
          <p:nvPr/>
        </p:nvSpPr>
        <p:spPr bwMode="auto">
          <a:xfrm>
            <a:off x="228600" y="76200"/>
            <a:ext cx="86868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CE"/>
                <a:cs typeface="Lucida Grande CE"/>
              </a:rPr>
              <a:t>When do 3-cycles produce attractors in larger networks?</a:t>
            </a:r>
          </a:p>
        </p:txBody>
      </p:sp>
    </p:spTree>
    <p:extLst>
      <p:ext uri="{BB962C8B-B14F-4D97-AF65-F5344CB8AC3E}">
        <p14:creationId xmlns:p14="http://schemas.microsoft.com/office/powerpoint/2010/main" val="936068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0" y="76200"/>
            <a:ext cx="7696200" cy="685800"/>
          </a:xfrm>
        </p:spPr>
        <p:txBody>
          <a:bodyPr/>
          <a:lstStyle/>
          <a:p>
            <a:r>
              <a:rPr lang="en-US" sz="2400" dirty="0">
                <a:latin typeface="Lucida Grande"/>
                <a:ea typeface="ＭＳ Ｐゴシック" charset="0"/>
                <a:cs typeface="Lucida Grande"/>
              </a:rPr>
              <a:t>Example: place cell activity in hippocampus</a:t>
            </a:r>
          </a:p>
        </p:txBody>
      </p:sp>
      <p:sp>
        <p:nvSpPr>
          <p:cNvPr id="14" name="Rectangle 13"/>
          <p:cNvSpPr/>
          <p:nvPr/>
        </p:nvSpPr>
        <p:spPr>
          <a:xfrm>
            <a:off x="2286000" y="1244768"/>
            <a:ext cx="1603248" cy="369332"/>
          </a:xfrm>
          <a:prstGeom prst="rect">
            <a:avLst/>
          </a:prstGeom>
        </p:spPr>
        <p:txBody>
          <a:bodyPr wrap="none">
            <a:spAutoFit/>
          </a:bodyPr>
          <a:lstStyle/>
          <a:p>
            <a:r>
              <a:rPr lang="en-US" dirty="0">
                <a:latin typeface="Lucida Grande"/>
                <a:cs typeface="Lucida Grande"/>
              </a:rPr>
              <a:t>place coding</a:t>
            </a:r>
          </a:p>
        </p:txBody>
      </p:sp>
      <p:sp>
        <p:nvSpPr>
          <p:cNvPr id="15" name="Rectangle 14"/>
          <p:cNvSpPr/>
          <p:nvPr/>
        </p:nvSpPr>
        <p:spPr>
          <a:xfrm>
            <a:off x="4733930" y="1230868"/>
            <a:ext cx="2352670" cy="646331"/>
          </a:xfrm>
          <a:prstGeom prst="rect">
            <a:avLst/>
          </a:prstGeom>
        </p:spPr>
        <p:txBody>
          <a:bodyPr wrap="square">
            <a:spAutoFit/>
          </a:bodyPr>
          <a:lstStyle/>
          <a:p>
            <a:pPr algn="ctr"/>
            <a:r>
              <a:rPr lang="en-US" dirty="0">
                <a:latin typeface="Lucida Grande"/>
                <a:cs typeface="Lucida Grande"/>
              </a:rPr>
              <a:t>periodic/dynamic attractors</a:t>
            </a:r>
          </a:p>
        </p:txBody>
      </p:sp>
      <p:cxnSp>
        <p:nvCxnSpPr>
          <p:cNvPr id="16" name="Straight Arrow Connector 15"/>
          <p:cNvCxnSpPr/>
          <p:nvPr/>
        </p:nvCxnSpPr>
        <p:spPr>
          <a:xfrm>
            <a:off x="4114800" y="1457405"/>
            <a:ext cx="533400"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533400" y="5791200"/>
            <a:ext cx="8212505" cy="369332"/>
          </a:xfrm>
          <a:prstGeom prst="rect">
            <a:avLst/>
          </a:prstGeom>
        </p:spPr>
        <p:txBody>
          <a:bodyPr wrap="none">
            <a:spAutoFit/>
          </a:bodyPr>
          <a:lstStyle/>
          <a:p>
            <a:r>
              <a:rPr lang="en-US" dirty="0">
                <a:latin typeface="Lucida Grande"/>
                <a:cs typeface="Lucida Grande"/>
              </a:rPr>
              <a:t>Individual positions in space correspond to sequences of neural activity</a:t>
            </a:r>
          </a:p>
        </p:txBody>
      </p:sp>
      <p:grpSp>
        <p:nvGrpSpPr>
          <p:cNvPr id="2" name="Group 1"/>
          <p:cNvGrpSpPr/>
          <p:nvPr/>
        </p:nvGrpSpPr>
        <p:grpSpPr>
          <a:xfrm>
            <a:off x="1524000" y="2057400"/>
            <a:ext cx="5820276" cy="3276600"/>
            <a:chOff x="1524000" y="2057400"/>
            <a:chExt cx="5820276" cy="3276600"/>
          </a:xfrm>
        </p:grpSpPr>
        <p:pic>
          <p:nvPicPr>
            <p:cNvPr id="12" name="Picture 11" descr="phase-precess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57400"/>
              <a:ext cx="5820276" cy="3276600"/>
            </a:xfrm>
            <a:prstGeom prst="rect">
              <a:avLst/>
            </a:prstGeom>
          </p:spPr>
        </p:pic>
        <p:sp>
          <p:nvSpPr>
            <p:cNvPr id="4" name="Rectangle 3"/>
            <p:cNvSpPr/>
            <p:nvPr/>
          </p:nvSpPr>
          <p:spPr>
            <a:xfrm>
              <a:off x="1842795" y="2133600"/>
              <a:ext cx="290805"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5721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g-matched-panel-B.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013020"/>
            <a:ext cx="6324600" cy="2930580"/>
          </a:xfrm>
          <a:prstGeom prst="rect">
            <a:avLst/>
          </a:prstGeom>
        </p:spPr>
      </p:pic>
      <p:pic>
        <p:nvPicPr>
          <p:cNvPr id="4" name="Picture 3" descr="deg-matched-panel-A.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024922"/>
            <a:ext cx="6265333" cy="1809385"/>
          </a:xfrm>
          <a:prstGeom prst="rect">
            <a:avLst/>
          </a:prstGeom>
        </p:spPr>
      </p:pic>
      <p:sp>
        <p:nvSpPr>
          <p:cNvPr id="2" name="Rectangle 1"/>
          <p:cNvSpPr/>
          <p:nvPr/>
        </p:nvSpPr>
        <p:spPr>
          <a:xfrm>
            <a:off x="7239000" y="1240347"/>
            <a:ext cx="1086606" cy="707886"/>
          </a:xfrm>
          <a:prstGeom prst="rect">
            <a:avLst/>
          </a:prstGeom>
        </p:spPr>
        <p:txBody>
          <a:bodyPr wrap="none">
            <a:spAutoFit/>
          </a:bodyPr>
          <a:lstStyle/>
          <a:p>
            <a:r>
              <a:rPr lang="en-US" sz="2000" u="sng" dirty="0">
                <a:latin typeface="+mj-lt"/>
              </a:rPr>
              <a:t>3-cycles</a:t>
            </a:r>
            <a:endParaRPr lang="en-US" sz="2000" dirty="0">
              <a:latin typeface="+mj-lt"/>
            </a:endParaRPr>
          </a:p>
          <a:p>
            <a:r>
              <a:rPr lang="en-US" sz="2000" dirty="0">
                <a:latin typeface="+mj-lt"/>
              </a:rPr>
              <a:t>235, 145</a:t>
            </a:r>
          </a:p>
        </p:txBody>
      </p:sp>
      <p:sp>
        <p:nvSpPr>
          <p:cNvPr id="6" name="Rectangle 5"/>
          <p:cNvSpPr/>
          <p:nvPr/>
        </p:nvSpPr>
        <p:spPr>
          <a:xfrm>
            <a:off x="7239000" y="3371934"/>
            <a:ext cx="1598565" cy="707886"/>
          </a:xfrm>
          <a:prstGeom prst="rect">
            <a:avLst/>
          </a:prstGeom>
        </p:spPr>
        <p:txBody>
          <a:bodyPr wrap="none">
            <a:spAutoFit/>
          </a:bodyPr>
          <a:lstStyle/>
          <a:p>
            <a:r>
              <a:rPr lang="en-US" sz="2000" u="sng">
                <a:latin typeface="+mj-lt"/>
              </a:rPr>
              <a:t>3-cycles</a:t>
            </a:r>
            <a:endParaRPr lang="en-US" sz="2000">
              <a:latin typeface="+mj-lt"/>
            </a:endParaRPr>
          </a:p>
          <a:p>
            <a:r>
              <a:rPr lang="en-US" sz="2000">
                <a:latin typeface="+mj-lt"/>
              </a:rPr>
              <a:t>125, 253, 145</a:t>
            </a:r>
          </a:p>
        </p:txBody>
      </p:sp>
      <p:sp>
        <p:nvSpPr>
          <p:cNvPr id="7" name="Rectangle 6"/>
          <p:cNvSpPr/>
          <p:nvPr/>
        </p:nvSpPr>
        <p:spPr>
          <a:xfrm>
            <a:off x="7239000" y="1980261"/>
            <a:ext cx="1329811" cy="707886"/>
          </a:xfrm>
          <a:prstGeom prst="rect">
            <a:avLst/>
          </a:prstGeom>
        </p:spPr>
        <p:txBody>
          <a:bodyPr wrap="none">
            <a:spAutoFit/>
          </a:bodyPr>
          <a:lstStyle/>
          <a:p>
            <a:r>
              <a:rPr lang="en-US" sz="2000" u="sng" dirty="0">
                <a:latin typeface="+mj-lt"/>
              </a:rPr>
              <a:t>limit cycles</a:t>
            </a:r>
            <a:endParaRPr lang="en-US" sz="2000" dirty="0">
              <a:latin typeface="+mj-lt"/>
            </a:endParaRPr>
          </a:p>
          <a:p>
            <a:r>
              <a:rPr lang="en-US" sz="2000" dirty="0">
                <a:latin typeface="+mj-lt"/>
              </a:rPr>
              <a:t>235 only</a:t>
            </a:r>
          </a:p>
        </p:txBody>
      </p:sp>
      <p:sp>
        <p:nvSpPr>
          <p:cNvPr id="8" name="Rectangle 7"/>
          <p:cNvSpPr/>
          <p:nvPr/>
        </p:nvSpPr>
        <p:spPr>
          <a:xfrm>
            <a:off x="7239000" y="4232220"/>
            <a:ext cx="1589548" cy="707886"/>
          </a:xfrm>
          <a:prstGeom prst="rect">
            <a:avLst/>
          </a:prstGeom>
        </p:spPr>
        <p:txBody>
          <a:bodyPr wrap="none">
            <a:spAutoFit/>
          </a:bodyPr>
          <a:lstStyle/>
          <a:p>
            <a:r>
              <a:rPr lang="en-US" sz="2000" u="sng">
                <a:latin typeface="+mj-lt"/>
              </a:rPr>
              <a:t>limit cycles</a:t>
            </a:r>
            <a:endParaRPr lang="en-US" sz="2000">
              <a:latin typeface="+mj-lt"/>
            </a:endParaRPr>
          </a:p>
          <a:p>
            <a:r>
              <a:rPr lang="en-US" sz="2000">
                <a:latin typeface="+mj-lt"/>
              </a:rPr>
              <a:t>125, 253 only</a:t>
            </a:r>
          </a:p>
        </p:txBody>
      </p:sp>
      <p:sp>
        <p:nvSpPr>
          <p:cNvPr id="12" name="Rectangle 11"/>
          <p:cNvSpPr/>
          <p:nvPr/>
        </p:nvSpPr>
        <p:spPr>
          <a:xfrm>
            <a:off x="281511" y="879420"/>
            <a:ext cx="351378" cy="430887"/>
          </a:xfrm>
          <a:prstGeom prst="rect">
            <a:avLst/>
          </a:prstGeom>
        </p:spPr>
        <p:txBody>
          <a:bodyPr wrap="none">
            <a:spAutoFit/>
          </a:bodyPr>
          <a:lstStyle/>
          <a:p>
            <a:r>
              <a:rPr lang="en-US" sz="2200" dirty="0">
                <a:latin typeface="+mj-lt"/>
              </a:rPr>
              <a:t>A</a:t>
            </a:r>
          </a:p>
        </p:txBody>
      </p:sp>
      <p:sp>
        <p:nvSpPr>
          <p:cNvPr id="13" name="Rectangle 12"/>
          <p:cNvSpPr/>
          <p:nvPr/>
        </p:nvSpPr>
        <p:spPr>
          <a:xfrm>
            <a:off x="281511" y="3352800"/>
            <a:ext cx="338128" cy="430887"/>
          </a:xfrm>
          <a:prstGeom prst="rect">
            <a:avLst/>
          </a:prstGeom>
        </p:spPr>
        <p:txBody>
          <a:bodyPr wrap="none">
            <a:spAutoFit/>
          </a:bodyPr>
          <a:lstStyle/>
          <a:p>
            <a:r>
              <a:rPr lang="en-US" sz="2200" dirty="0">
                <a:latin typeface="+mj-lt"/>
              </a:rPr>
              <a:t>B</a:t>
            </a:r>
          </a:p>
        </p:txBody>
      </p:sp>
      <p:sp>
        <p:nvSpPr>
          <p:cNvPr id="17" name="Rectangle 16">
            <a:extLst>
              <a:ext uri="{FF2B5EF4-FFF2-40B4-BE49-F238E27FC236}">
                <a16:creationId xmlns:a16="http://schemas.microsoft.com/office/drawing/2014/main" id="{FC699673-C7BB-0944-A3C5-E47F2C5DEF87}"/>
              </a:ext>
            </a:extLst>
          </p:cNvPr>
          <p:cNvSpPr/>
          <p:nvPr/>
        </p:nvSpPr>
        <p:spPr>
          <a:xfrm>
            <a:off x="228600" y="6153090"/>
            <a:ext cx="8710089" cy="400110"/>
          </a:xfrm>
          <a:prstGeom prst="rect">
            <a:avLst/>
          </a:prstGeom>
        </p:spPr>
        <p:txBody>
          <a:bodyPr wrap="square">
            <a:spAutoFit/>
          </a:bodyPr>
          <a:lstStyle/>
          <a:p>
            <a:pPr algn="ctr">
              <a:spcAft>
                <a:spcPts val="600"/>
              </a:spcAft>
            </a:pPr>
            <a:r>
              <a:rPr lang="en-US" sz="2000" dirty="0">
                <a:latin typeface="Lucida Grande" panose="020B0600040502020204" pitchFamily="34" charset="0"/>
                <a:cs typeface="Lucida Grande" panose="020B0600040502020204" pitchFamily="34" charset="0"/>
              </a:rPr>
              <a:t>How does embedding affect each 3-cycle’s attractor?</a:t>
            </a:r>
          </a:p>
        </p:txBody>
      </p:sp>
      <p:sp>
        <p:nvSpPr>
          <p:cNvPr id="18" name="5-Point Star 17">
            <a:extLst>
              <a:ext uri="{FF2B5EF4-FFF2-40B4-BE49-F238E27FC236}">
                <a16:creationId xmlns:a16="http://schemas.microsoft.com/office/drawing/2014/main" id="{C773DE16-3971-D741-8959-3941112155E0}"/>
              </a:ext>
            </a:extLst>
          </p:cNvPr>
          <p:cNvSpPr/>
          <p:nvPr/>
        </p:nvSpPr>
        <p:spPr>
          <a:xfrm>
            <a:off x="1905000" y="1744677"/>
            <a:ext cx="263622" cy="250686"/>
          </a:xfrm>
          <a:prstGeom prst="star5">
            <a:avLst/>
          </a:prstGeom>
          <a:solidFill>
            <a:srgbClr val="BA010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quot;No&quot; Symbol 18">
            <a:extLst>
              <a:ext uri="{FF2B5EF4-FFF2-40B4-BE49-F238E27FC236}">
                <a16:creationId xmlns:a16="http://schemas.microsoft.com/office/drawing/2014/main" id="{B7CF0333-69EE-2747-8E13-D9816F9509C4}"/>
              </a:ext>
            </a:extLst>
          </p:cNvPr>
          <p:cNvSpPr/>
          <p:nvPr/>
        </p:nvSpPr>
        <p:spPr>
          <a:xfrm>
            <a:off x="1066800" y="1782777"/>
            <a:ext cx="190500" cy="206515"/>
          </a:xfrm>
          <a:prstGeom prst="noSmoking">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5-Point Star 19">
            <a:extLst>
              <a:ext uri="{FF2B5EF4-FFF2-40B4-BE49-F238E27FC236}">
                <a16:creationId xmlns:a16="http://schemas.microsoft.com/office/drawing/2014/main" id="{759A5B65-57C6-E44C-A371-4FC70CC5255D}"/>
              </a:ext>
            </a:extLst>
          </p:cNvPr>
          <p:cNvSpPr/>
          <p:nvPr/>
        </p:nvSpPr>
        <p:spPr>
          <a:xfrm>
            <a:off x="1449604" y="3856191"/>
            <a:ext cx="263622" cy="250686"/>
          </a:xfrm>
          <a:prstGeom prst="star5">
            <a:avLst/>
          </a:prstGeom>
          <a:solidFill>
            <a:srgbClr val="BA010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5-Point Star 20">
            <a:extLst>
              <a:ext uri="{FF2B5EF4-FFF2-40B4-BE49-F238E27FC236}">
                <a16:creationId xmlns:a16="http://schemas.microsoft.com/office/drawing/2014/main" id="{39904F6C-168E-C94A-9225-A7A5A926D0F4}"/>
              </a:ext>
            </a:extLst>
          </p:cNvPr>
          <p:cNvSpPr/>
          <p:nvPr/>
        </p:nvSpPr>
        <p:spPr>
          <a:xfrm>
            <a:off x="1906804" y="4313391"/>
            <a:ext cx="263622" cy="250686"/>
          </a:xfrm>
          <a:prstGeom prst="star5">
            <a:avLst/>
          </a:prstGeom>
          <a:solidFill>
            <a:srgbClr val="BA010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quot;No&quot; Symbol 21">
            <a:extLst>
              <a:ext uri="{FF2B5EF4-FFF2-40B4-BE49-F238E27FC236}">
                <a16:creationId xmlns:a16="http://schemas.microsoft.com/office/drawing/2014/main" id="{5B800D6D-6829-584C-BF70-06ED779B9548}"/>
              </a:ext>
            </a:extLst>
          </p:cNvPr>
          <p:cNvSpPr/>
          <p:nvPr/>
        </p:nvSpPr>
        <p:spPr>
          <a:xfrm>
            <a:off x="1030504" y="4335477"/>
            <a:ext cx="190500" cy="206515"/>
          </a:xfrm>
          <a:prstGeom prst="noSmoking">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itle 1">
            <a:extLst>
              <a:ext uri="{FF2B5EF4-FFF2-40B4-BE49-F238E27FC236}">
                <a16:creationId xmlns:a16="http://schemas.microsoft.com/office/drawing/2014/main" id="{EB473E63-175D-0D40-9481-FB695381D5C0}"/>
              </a:ext>
            </a:extLst>
          </p:cNvPr>
          <p:cNvSpPr txBox="1">
            <a:spLocks/>
          </p:cNvSpPr>
          <p:nvPr/>
        </p:nvSpPr>
        <p:spPr bwMode="auto">
          <a:xfrm>
            <a:off x="228600" y="76200"/>
            <a:ext cx="86868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CE"/>
                <a:cs typeface="Lucida Grande CE"/>
              </a:rPr>
              <a:t>When do 3-cycles produce attractors in larger networks?</a:t>
            </a:r>
          </a:p>
        </p:txBody>
      </p:sp>
    </p:spTree>
    <p:extLst>
      <p:ext uri="{BB962C8B-B14F-4D97-AF65-F5344CB8AC3E}">
        <p14:creationId xmlns:p14="http://schemas.microsoft.com/office/powerpoint/2010/main" val="3617570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656D5-3EB8-4743-BBE2-52BB9F8D6FA5}"/>
              </a:ext>
            </a:extLst>
          </p:cNvPr>
          <p:cNvSpPr txBox="1">
            <a:spLocks/>
          </p:cNvSpPr>
          <p:nvPr/>
        </p:nvSpPr>
        <p:spPr bwMode="auto">
          <a:xfrm>
            <a:off x="762000" y="76200"/>
            <a:ext cx="769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panose="020B0600040502020204" pitchFamily="34" charset="0"/>
                <a:ea typeface="ＭＳ Ｐゴシック" charset="0"/>
                <a:cs typeface="Lucida Grande" panose="020B0600040502020204" pitchFamily="34" charset="0"/>
              </a:rPr>
              <a:t>Effect of embedding on the 3-cycle attractor</a:t>
            </a:r>
          </a:p>
        </p:txBody>
      </p:sp>
      <p:pic>
        <p:nvPicPr>
          <p:cNvPr id="4" name="Picture 3">
            <a:extLst>
              <a:ext uri="{FF2B5EF4-FFF2-40B4-BE49-F238E27FC236}">
                <a16:creationId xmlns:a16="http://schemas.microsoft.com/office/drawing/2014/main" id="{B7A47B2F-A1D4-E04A-A5B5-5416F37F837B}"/>
              </a:ext>
            </a:extLst>
          </p:cNvPr>
          <p:cNvPicPr>
            <a:picLocks noChangeAspect="1"/>
          </p:cNvPicPr>
          <p:nvPr/>
        </p:nvPicPr>
        <p:blipFill>
          <a:blip r:embed="rId2"/>
          <a:stretch>
            <a:fillRect/>
          </a:stretch>
        </p:blipFill>
        <p:spPr>
          <a:xfrm>
            <a:off x="205311" y="3517183"/>
            <a:ext cx="8710089" cy="2502617"/>
          </a:xfrm>
          <a:prstGeom prst="rect">
            <a:avLst/>
          </a:prstGeom>
        </p:spPr>
      </p:pic>
      <p:grpSp>
        <p:nvGrpSpPr>
          <p:cNvPr id="7" name="Group 6">
            <a:extLst>
              <a:ext uri="{FF2B5EF4-FFF2-40B4-BE49-F238E27FC236}">
                <a16:creationId xmlns:a16="http://schemas.microsoft.com/office/drawing/2014/main" id="{2EF8E68D-B613-2648-B82E-DD0CB760CBB6}"/>
              </a:ext>
            </a:extLst>
          </p:cNvPr>
          <p:cNvGrpSpPr>
            <a:grpSpLocks noChangeAspect="1"/>
          </p:cNvGrpSpPr>
          <p:nvPr/>
        </p:nvGrpSpPr>
        <p:grpSpPr>
          <a:xfrm>
            <a:off x="2409987" y="792480"/>
            <a:ext cx="4219413" cy="1371600"/>
            <a:chOff x="2076127" y="2438400"/>
            <a:chExt cx="5391473" cy="1752600"/>
          </a:xfrm>
        </p:grpSpPr>
        <p:pic>
          <p:nvPicPr>
            <p:cNvPr id="8" name="Picture 7" descr="3-cycle-only.eps">
              <a:extLst>
                <a:ext uri="{FF2B5EF4-FFF2-40B4-BE49-F238E27FC236}">
                  <a16:creationId xmlns:a16="http://schemas.microsoft.com/office/drawing/2014/main" id="{53481B69-36D5-CE4C-85A9-3702BD4CE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127" y="2438400"/>
              <a:ext cx="5391473" cy="1752600"/>
            </a:xfrm>
            <a:prstGeom prst="rect">
              <a:avLst/>
            </a:prstGeom>
          </p:spPr>
        </p:pic>
        <p:sp>
          <p:nvSpPr>
            <p:cNvPr id="9" name="TextBox 8">
              <a:extLst>
                <a:ext uri="{FF2B5EF4-FFF2-40B4-BE49-F238E27FC236}">
                  <a16:creationId xmlns:a16="http://schemas.microsoft.com/office/drawing/2014/main" id="{2877B8E1-D592-5D4A-BD50-D8F6C36358F7}"/>
                </a:ext>
              </a:extLst>
            </p:cNvPr>
            <p:cNvSpPr txBox="1"/>
            <p:nvPr/>
          </p:nvSpPr>
          <p:spPr>
            <a:xfrm>
              <a:off x="3327040" y="3587327"/>
              <a:ext cx="354762" cy="373607"/>
            </a:xfrm>
            <a:prstGeom prst="rect">
              <a:avLst/>
            </a:prstGeom>
            <a:noFill/>
          </p:spPr>
          <p:txBody>
            <a:bodyPr wrap="none" rtlCol="0">
              <a:spAutoFit/>
            </a:bodyPr>
            <a:lstStyle/>
            <a:p>
              <a:r>
                <a:rPr lang="en-US" sz="1300" dirty="0">
                  <a:solidFill>
                    <a:schemeClr val="tx1">
                      <a:lumMod val="65000"/>
                      <a:lumOff val="35000"/>
                    </a:schemeClr>
                  </a:solidFill>
                  <a:latin typeface="Helvetica" pitchFamily="2" charset="0"/>
                </a:rPr>
                <a:t>2</a:t>
              </a:r>
            </a:p>
          </p:txBody>
        </p:sp>
      </p:grpSp>
      <p:sp>
        <p:nvSpPr>
          <p:cNvPr id="10" name="Rectangle 9">
            <a:extLst>
              <a:ext uri="{FF2B5EF4-FFF2-40B4-BE49-F238E27FC236}">
                <a16:creationId xmlns:a16="http://schemas.microsoft.com/office/drawing/2014/main" id="{0782D6B4-1B07-EE45-B39E-E434BBC1B349}"/>
              </a:ext>
            </a:extLst>
          </p:cNvPr>
          <p:cNvSpPr/>
          <p:nvPr/>
        </p:nvSpPr>
        <p:spPr>
          <a:xfrm>
            <a:off x="381000" y="2362200"/>
            <a:ext cx="8355545" cy="784830"/>
          </a:xfrm>
          <a:prstGeom prst="rect">
            <a:avLst/>
          </a:prstGeom>
        </p:spPr>
        <p:txBody>
          <a:bodyPr wrap="square">
            <a:spAutoFit/>
          </a:bodyPr>
          <a:lstStyle/>
          <a:p>
            <a:pPr>
              <a:spcAft>
                <a:spcPts val="600"/>
              </a:spcAft>
            </a:pPr>
            <a:r>
              <a:rPr lang="en-US" sz="2000" dirty="0">
                <a:latin typeface="Lucida Grande" panose="020B0600040502020204" pitchFamily="34" charset="0"/>
                <a:cs typeface="Lucida Grande" panose="020B0600040502020204" pitchFamily="34" charset="0"/>
              </a:rPr>
              <a:t>When the 3-cycle attractor survives to the full network, </a:t>
            </a:r>
          </a:p>
          <a:p>
            <a:pPr>
              <a:spcAft>
                <a:spcPts val="600"/>
              </a:spcAft>
            </a:pPr>
            <a:r>
              <a:rPr lang="en-US" sz="2000" dirty="0">
                <a:latin typeface="Lucida Grande" panose="020B0600040502020204" pitchFamily="34" charset="0"/>
                <a:cs typeface="Lucida Grande" panose="020B0600040502020204" pitchFamily="34" charset="0"/>
              </a:rPr>
              <a:t>it is affected by addition of peripheral neurons  </a:t>
            </a:r>
          </a:p>
        </p:txBody>
      </p:sp>
    </p:spTree>
    <p:extLst>
      <p:ext uri="{BB962C8B-B14F-4D97-AF65-F5344CB8AC3E}">
        <p14:creationId xmlns:p14="http://schemas.microsoft.com/office/powerpoint/2010/main" val="1484699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656D5-3EB8-4743-BBE2-52BB9F8D6FA5}"/>
              </a:ext>
            </a:extLst>
          </p:cNvPr>
          <p:cNvSpPr txBox="1">
            <a:spLocks/>
          </p:cNvSpPr>
          <p:nvPr/>
        </p:nvSpPr>
        <p:spPr bwMode="auto">
          <a:xfrm>
            <a:off x="762000" y="76200"/>
            <a:ext cx="769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panose="020B0600040502020204" pitchFamily="34" charset="0"/>
                <a:ea typeface="ＭＳ Ｐゴシック" charset="0"/>
                <a:cs typeface="Lucida Grande" panose="020B0600040502020204" pitchFamily="34" charset="0"/>
              </a:rPr>
              <a:t>Effect of embedding on the 3-cycle attractor</a:t>
            </a:r>
          </a:p>
        </p:txBody>
      </p:sp>
      <p:pic>
        <p:nvPicPr>
          <p:cNvPr id="4" name="Picture 3">
            <a:extLst>
              <a:ext uri="{FF2B5EF4-FFF2-40B4-BE49-F238E27FC236}">
                <a16:creationId xmlns:a16="http://schemas.microsoft.com/office/drawing/2014/main" id="{B7A47B2F-A1D4-E04A-A5B5-5416F37F837B}"/>
              </a:ext>
            </a:extLst>
          </p:cNvPr>
          <p:cNvPicPr>
            <a:picLocks noChangeAspect="1"/>
          </p:cNvPicPr>
          <p:nvPr/>
        </p:nvPicPr>
        <p:blipFill>
          <a:blip r:embed="rId3"/>
          <a:stretch>
            <a:fillRect/>
          </a:stretch>
        </p:blipFill>
        <p:spPr>
          <a:xfrm>
            <a:off x="205311" y="3517183"/>
            <a:ext cx="8710089" cy="2502617"/>
          </a:xfrm>
          <a:prstGeom prst="rect">
            <a:avLst/>
          </a:prstGeom>
        </p:spPr>
      </p:pic>
      <p:grpSp>
        <p:nvGrpSpPr>
          <p:cNvPr id="7" name="Group 6">
            <a:extLst>
              <a:ext uri="{FF2B5EF4-FFF2-40B4-BE49-F238E27FC236}">
                <a16:creationId xmlns:a16="http://schemas.microsoft.com/office/drawing/2014/main" id="{2EF8E68D-B613-2648-B82E-DD0CB760CBB6}"/>
              </a:ext>
            </a:extLst>
          </p:cNvPr>
          <p:cNvGrpSpPr>
            <a:grpSpLocks noChangeAspect="1"/>
          </p:cNvGrpSpPr>
          <p:nvPr/>
        </p:nvGrpSpPr>
        <p:grpSpPr>
          <a:xfrm>
            <a:off x="2409987" y="792480"/>
            <a:ext cx="4219413" cy="1371600"/>
            <a:chOff x="2076127" y="2438400"/>
            <a:chExt cx="5391473" cy="1752600"/>
          </a:xfrm>
        </p:grpSpPr>
        <p:pic>
          <p:nvPicPr>
            <p:cNvPr id="8" name="Picture 7" descr="3-cycle-only.eps">
              <a:extLst>
                <a:ext uri="{FF2B5EF4-FFF2-40B4-BE49-F238E27FC236}">
                  <a16:creationId xmlns:a16="http://schemas.microsoft.com/office/drawing/2014/main" id="{53481B69-36D5-CE4C-85A9-3702BD4CE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127" y="2438400"/>
              <a:ext cx="5391473" cy="1752600"/>
            </a:xfrm>
            <a:prstGeom prst="rect">
              <a:avLst/>
            </a:prstGeom>
          </p:spPr>
        </p:pic>
        <p:sp>
          <p:nvSpPr>
            <p:cNvPr id="9" name="TextBox 8">
              <a:extLst>
                <a:ext uri="{FF2B5EF4-FFF2-40B4-BE49-F238E27FC236}">
                  <a16:creationId xmlns:a16="http://schemas.microsoft.com/office/drawing/2014/main" id="{2877B8E1-D592-5D4A-BD50-D8F6C36358F7}"/>
                </a:ext>
              </a:extLst>
            </p:cNvPr>
            <p:cNvSpPr txBox="1"/>
            <p:nvPr/>
          </p:nvSpPr>
          <p:spPr>
            <a:xfrm>
              <a:off x="3327040" y="3587327"/>
              <a:ext cx="354762" cy="373607"/>
            </a:xfrm>
            <a:prstGeom prst="rect">
              <a:avLst/>
            </a:prstGeom>
            <a:noFill/>
          </p:spPr>
          <p:txBody>
            <a:bodyPr wrap="none" rtlCol="0">
              <a:spAutoFit/>
            </a:bodyPr>
            <a:lstStyle/>
            <a:p>
              <a:r>
                <a:rPr lang="en-US" sz="1300" dirty="0">
                  <a:solidFill>
                    <a:schemeClr val="tx1">
                      <a:lumMod val="65000"/>
                      <a:lumOff val="35000"/>
                    </a:schemeClr>
                  </a:solidFill>
                  <a:latin typeface="Helvetica" pitchFamily="2" charset="0"/>
                </a:rPr>
                <a:t>2</a:t>
              </a:r>
            </a:p>
          </p:txBody>
        </p:sp>
      </p:grpSp>
      <p:sp>
        <p:nvSpPr>
          <p:cNvPr id="10" name="Rectangle 9">
            <a:extLst>
              <a:ext uri="{FF2B5EF4-FFF2-40B4-BE49-F238E27FC236}">
                <a16:creationId xmlns:a16="http://schemas.microsoft.com/office/drawing/2014/main" id="{0782D6B4-1B07-EE45-B39E-E434BBC1B349}"/>
              </a:ext>
            </a:extLst>
          </p:cNvPr>
          <p:cNvSpPr/>
          <p:nvPr/>
        </p:nvSpPr>
        <p:spPr>
          <a:xfrm>
            <a:off x="381000" y="2362200"/>
            <a:ext cx="8355545" cy="784830"/>
          </a:xfrm>
          <a:prstGeom prst="rect">
            <a:avLst/>
          </a:prstGeom>
        </p:spPr>
        <p:txBody>
          <a:bodyPr wrap="square">
            <a:spAutoFit/>
          </a:bodyPr>
          <a:lstStyle/>
          <a:p>
            <a:pPr>
              <a:spcAft>
                <a:spcPts val="600"/>
              </a:spcAft>
            </a:pPr>
            <a:r>
              <a:rPr lang="en-US" sz="2000" dirty="0">
                <a:latin typeface="Lucida Grande" panose="020B0600040502020204" pitchFamily="34" charset="0"/>
                <a:cs typeface="Lucida Grande" panose="020B0600040502020204" pitchFamily="34" charset="0"/>
              </a:rPr>
              <a:t>When the 3-cycle attractor </a:t>
            </a:r>
            <a:r>
              <a:rPr lang="en-US" sz="2000" dirty="0">
                <a:solidFill>
                  <a:srgbClr val="C00000"/>
                </a:solidFill>
                <a:latin typeface="Lucida Grande" panose="020B0600040502020204" pitchFamily="34" charset="0"/>
                <a:cs typeface="Lucida Grande" panose="020B0600040502020204" pitchFamily="34" charset="0"/>
              </a:rPr>
              <a:t>survives</a:t>
            </a:r>
            <a:r>
              <a:rPr lang="en-US" sz="2000" dirty="0">
                <a:latin typeface="Lucida Grande" panose="020B0600040502020204" pitchFamily="34" charset="0"/>
                <a:cs typeface="Lucida Grande" panose="020B0600040502020204" pitchFamily="34" charset="0"/>
              </a:rPr>
              <a:t> to the full network, </a:t>
            </a:r>
          </a:p>
          <a:p>
            <a:pPr>
              <a:spcAft>
                <a:spcPts val="600"/>
              </a:spcAft>
            </a:pPr>
            <a:r>
              <a:rPr lang="en-US" sz="2000" dirty="0">
                <a:latin typeface="Lucida Grande" panose="020B0600040502020204" pitchFamily="34" charset="0"/>
                <a:cs typeface="Lucida Grande" panose="020B0600040502020204" pitchFamily="34" charset="0"/>
              </a:rPr>
              <a:t>it is affected by addition of peripheral neurons  </a:t>
            </a:r>
          </a:p>
        </p:txBody>
      </p:sp>
      <p:sp>
        <p:nvSpPr>
          <p:cNvPr id="11" name="Rectangle 10">
            <a:extLst>
              <a:ext uri="{FF2B5EF4-FFF2-40B4-BE49-F238E27FC236}">
                <a16:creationId xmlns:a16="http://schemas.microsoft.com/office/drawing/2014/main" id="{6FD163B6-D200-B64E-81B6-693DCBAB346F}"/>
              </a:ext>
            </a:extLst>
          </p:cNvPr>
          <p:cNvSpPr/>
          <p:nvPr/>
        </p:nvSpPr>
        <p:spPr>
          <a:xfrm>
            <a:off x="381000" y="6076890"/>
            <a:ext cx="8355545" cy="400110"/>
          </a:xfrm>
          <a:prstGeom prst="rect">
            <a:avLst/>
          </a:prstGeom>
        </p:spPr>
        <p:txBody>
          <a:bodyPr wrap="square">
            <a:spAutoFit/>
          </a:bodyPr>
          <a:lstStyle/>
          <a:p>
            <a:pPr>
              <a:spcAft>
                <a:spcPts val="600"/>
              </a:spcAft>
            </a:pPr>
            <a:r>
              <a:rPr lang="en-US" sz="2000" dirty="0">
                <a:latin typeface="Lucida Grande" panose="020B0600040502020204" pitchFamily="34" charset="0"/>
                <a:cs typeface="Lucida Grande" panose="020B0600040502020204" pitchFamily="34" charset="0"/>
              </a:rPr>
              <a:t>But when does the attractor survive?</a:t>
            </a:r>
          </a:p>
        </p:txBody>
      </p:sp>
    </p:spTree>
    <p:extLst>
      <p:ext uri="{BB962C8B-B14F-4D97-AF65-F5344CB8AC3E}">
        <p14:creationId xmlns:p14="http://schemas.microsoft.com/office/powerpoint/2010/main" val="2946722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g-matched-panel-B.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241620"/>
            <a:ext cx="6324600" cy="2930580"/>
          </a:xfrm>
          <a:prstGeom prst="rect">
            <a:avLst/>
          </a:prstGeom>
        </p:spPr>
      </p:pic>
      <p:pic>
        <p:nvPicPr>
          <p:cNvPr id="4" name="Picture 3" descr="deg-matched-panel-A.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253522"/>
            <a:ext cx="6265333" cy="1809385"/>
          </a:xfrm>
          <a:prstGeom prst="rect">
            <a:avLst/>
          </a:prstGeom>
        </p:spPr>
      </p:pic>
      <p:sp>
        <p:nvSpPr>
          <p:cNvPr id="2" name="Rectangle 1"/>
          <p:cNvSpPr/>
          <p:nvPr/>
        </p:nvSpPr>
        <p:spPr>
          <a:xfrm>
            <a:off x="7239000" y="1468947"/>
            <a:ext cx="1086606" cy="707886"/>
          </a:xfrm>
          <a:prstGeom prst="rect">
            <a:avLst/>
          </a:prstGeom>
        </p:spPr>
        <p:txBody>
          <a:bodyPr wrap="none">
            <a:spAutoFit/>
          </a:bodyPr>
          <a:lstStyle/>
          <a:p>
            <a:r>
              <a:rPr lang="en-US" sz="2000" u="sng" dirty="0">
                <a:latin typeface="+mj-lt"/>
              </a:rPr>
              <a:t>3-cycles</a:t>
            </a:r>
            <a:endParaRPr lang="en-US" sz="2000" dirty="0">
              <a:latin typeface="+mj-lt"/>
            </a:endParaRPr>
          </a:p>
          <a:p>
            <a:r>
              <a:rPr lang="en-US" sz="2000" dirty="0">
                <a:latin typeface="+mj-lt"/>
              </a:rPr>
              <a:t>235, 145</a:t>
            </a:r>
          </a:p>
        </p:txBody>
      </p:sp>
      <p:sp>
        <p:nvSpPr>
          <p:cNvPr id="6" name="Rectangle 5"/>
          <p:cNvSpPr/>
          <p:nvPr/>
        </p:nvSpPr>
        <p:spPr>
          <a:xfrm>
            <a:off x="7239000" y="3600534"/>
            <a:ext cx="1598565" cy="707886"/>
          </a:xfrm>
          <a:prstGeom prst="rect">
            <a:avLst/>
          </a:prstGeom>
        </p:spPr>
        <p:txBody>
          <a:bodyPr wrap="none">
            <a:spAutoFit/>
          </a:bodyPr>
          <a:lstStyle/>
          <a:p>
            <a:r>
              <a:rPr lang="en-US" sz="2000" u="sng">
                <a:latin typeface="+mj-lt"/>
              </a:rPr>
              <a:t>3-cycles</a:t>
            </a:r>
            <a:endParaRPr lang="en-US" sz="2000">
              <a:latin typeface="+mj-lt"/>
            </a:endParaRPr>
          </a:p>
          <a:p>
            <a:r>
              <a:rPr lang="en-US" sz="2000">
                <a:latin typeface="+mj-lt"/>
              </a:rPr>
              <a:t>125, 253, 145</a:t>
            </a:r>
          </a:p>
        </p:txBody>
      </p:sp>
      <p:sp>
        <p:nvSpPr>
          <p:cNvPr id="12" name="Rectangle 11"/>
          <p:cNvSpPr/>
          <p:nvPr/>
        </p:nvSpPr>
        <p:spPr>
          <a:xfrm>
            <a:off x="281511" y="1108020"/>
            <a:ext cx="351378" cy="430887"/>
          </a:xfrm>
          <a:prstGeom prst="rect">
            <a:avLst/>
          </a:prstGeom>
        </p:spPr>
        <p:txBody>
          <a:bodyPr wrap="none">
            <a:spAutoFit/>
          </a:bodyPr>
          <a:lstStyle/>
          <a:p>
            <a:r>
              <a:rPr lang="en-US" sz="2200" dirty="0">
                <a:latin typeface="+mj-lt"/>
              </a:rPr>
              <a:t>A</a:t>
            </a:r>
          </a:p>
        </p:txBody>
      </p:sp>
      <p:sp>
        <p:nvSpPr>
          <p:cNvPr id="13" name="Rectangle 12"/>
          <p:cNvSpPr/>
          <p:nvPr/>
        </p:nvSpPr>
        <p:spPr>
          <a:xfrm>
            <a:off x="281511" y="3581400"/>
            <a:ext cx="338128" cy="430887"/>
          </a:xfrm>
          <a:prstGeom prst="rect">
            <a:avLst/>
          </a:prstGeom>
        </p:spPr>
        <p:txBody>
          <a:bodyPr wrap="none">
            <a:spAutoFit/>
          </a:bodyPr>
          <a:lstStyle/>
          <a:p>
            <a:r>
              <a:rPr lang="en-US" sz="2200" dirty="0">
                <a:latin typeface="+mj-lt"/>
              </a:rPr>
              <a:t>B</a:t>
            </a:r>
          </a:p>
        </p:txBody>
      </p:sp>
      <p:sp>
        <p:nvSpPr>
          <p:cNvPr id="18" name="5-Point Star 17">
            <a:extLst>
              <a:ext uri="{FF2B5EF4-FFF2-40B4-BE49-F238E27FC236}">
                <a16:creationId xmlns:a16="http://schemas.microsoft.com/office/drawing/2014/main" id="{C773DE16-3971-D741-8959-3941112155E0}"/>
              </a:ext>
            </a:extLst>
          </p:cNvPr>
          <p:cNvSpPr/>
          <p:nvPr/>
        </p:nvSpPr>
        <p:spPr>
          <a:xfrm>
            <a:off x="1905000" y="1973277"/>
            <a:ext cx="263622" cy="250686"/>
          </a:xfrm>
          <a:prstGeom prst="star5">
            <a:avLst/>
          </a:prstGeom>
          <a:solidFill>
            <a:srgbClr val="BA010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quot;No&quot; Symbol 18">
            <a:extLst>
              <a:ext uri="{FF2B5EF4-FFF2-40B4-BE49-F238E27FC236}">
                <a16:creationId xmlns:a16="http://schemas.microsoft.com/office/drawing/2014/main" id="{B7CF0333-69EE-2747-8E13-D9816F9509C4}"/>
              </a:ext>
            </a:extLst>
          </p:cNvPr>
          <p:cNvSpPr/>
          <p:nvPr/>
        </p:nvSpPr>
        <p:spPr>
          <a:xfrm>
            <a:off x="1066800" y="2011377"/>
            <a:ext cx="190500" cy="206515"/>
          </a:xfrm>
          <a:prstGeom prst="noSmoking">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5-Point Star 19">
            <a:extLst>
              <a:ext uri="{FF2B5EF4-FFF2-40B4-BE49-F238E27FC236}">
                <a16:creationId xmlns:a16="http://schemas.microsoft.com/office/drawing/2014/main" id="{759A5B65-57C6-E44C-A371-4FC70CC5255D}"/>
              </a:ext>
            </a:extLst>
          </p:cNvPr>
          <p:cNvSpPr/>
          <p:nvPr/>
        </p:nvSpPr>
        <p:spPr>
          <a:xfrm>
            <a:off x="1449604" y="4084791"/>
            <a:ext cx="263622" cy="250686"/>
          </a:xfrm>
          <a:prstGeom prst="star5">
            <a:avLst/>
          </a:prstGeom>
          <a:solidFill>
            <a:srgbClr val="BA010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5-Point Star 20">
            <a:extLst>
              <a:ext uri="{FF2B5EF4-FFF2-40B4-BE49-F238E27FC236}">
                <a16:creationId xmlns:a16="http://schemas.microsoft.com/office/drawing/2014/main" id="{39904F6C-168E-C94A-9225-A7A5A926D0F4}"/>
              </a:ext>
            </a:extLst>
          </p:cNvPr>
          <p:cNvSpPr/>
          <p:nvPr/>
        </p:nvSpPr>
        <p:spPr>
          <a:xfrm>
            <a:off x="1906804" y="4541991"/>
            <a:ext cx="263622" cy="250686"/>
          </a:xfrm>
          <a:prstGeom prst="star5">
            <a:avLst/>
          </a:prstGeom>
          <a:solidFill>
            <a:srgbClr val="BA010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quot;No&quot; Symbol 21">
            <a:extLst>
              <a:ext uri="{FF2B5EF4-FFF2-40B4-BE49-F238E27FC236}">
                <a16:creationId xmlns:a16="http://schemas.microsoft.com/office/drawing/2014/main" id="{5B800D6D-6829-584C-BF70-06ED779B9548}"/>
              </a:ext>
            </a:extLst>
          </p:cNvPr>
          <p:cNvSpPr/>
          <p:nvPr/>
        </p:nvSpPr>
        <p:spPr>
          <a:xfrm>
            <a:off x="1030504" y="4564077"/>
            <a:ext cx="190500" cy="206515"/>
          </a:xfrm>
          <a:prstGeom prst="noSmoking">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D1995282-48F1-1046-97E6-5DA59920ED43}"/>
              </a:ext>
            </a:extLst>
          </p:cNvPr>
          <p:cNvSpPr/>
          <p:nvPr/>
        </p:nvSpPr>
        <p:spPr>
          <a:xfrm>
            <a:off x="7239000" y="2187714"/>
            <a:ext cx="1851854" cy="707886"/>
          </a:xfrm>
          <a:prstGeom prst="rect">
            <a:avLst/>
          </a:prstGeom>
        </p:spPr>
        <p:txBody>
          <a:bodyPr wrap="none">
            <a:spAutoFit/>
          </a:bodyPr>
          <a:lstStyle/>
          <a:p>
            <a:r>
              <a:rPr lang="en-US" sz="2000" u="sng" dirty="0">
                <a:latin typeface="+mj-lt"/>
              </a:rPr>
              <a:t>3-cycle fixed pts</a:t>
            </a:r>
            <a:endParaRPr lang="en-US" sz="2000" dirty="0">
              <a:latin typeface="+mj-lt"/>
            </a:endParaRPr>
          </a:p>
          <a:p>
            <a:r>
              <a:rPr lang="en-US" sz="2000" dirty="0">
                <a:latin typeface="+mj-lt"/>
              </a:rPr>
              <a:t>235 only</a:t>
            </a:r>
          </a:p>
        </p:txBody>
      </p:sp>
      <p:sp>
        <p:nvSpPr>
          <p:cNvPr id="25" name="Rectangle 24">
            <a:extLst>
              <a:ext uri="{FF2B5EF4-FFF2-40B4-BE49-F238E27FC236}">
                <a16:creationId xmlns:a16="http://schemas.microsoft.com/office/drawing/2014/main" id="{9D785B0F-7FBC-564F-B779-C2E6DCAFEF14}"/>
              </a:ext>
            </a:extLst>
          </p:cNvPr>
          <p:cNvSpPr/>
          <p:nvPr/>
        </p:nvSpPr>
        <p:spPr>
          <a:xfrm>
            <a:off x="7239000" y="4309359"/>
            <a:ext cx="1851854" cy="707886"/>
          </a:xfrm>
          <a:prstGeom prst="rect">
            <a:avLst/>
          </a:prstGeom>
        </p:spPr>
        <p:txBody>
          <a:bodyPr wrap="none">
            <a:spAutoFit/>
          </a:bodyPr>
          <a:lstStyle/>
          <a:p>
            <a:r>
              <a:rPr lang="en-US" sz="2000" u="sng" dirty="0">
                <a:latin typeface="Calibri" panose="020F0502020204030204" pitchFamily="34" charset="0"/>
                <a:cs typeface="Calibri" panose="020F0502020204030204" pitchFamily="34" charset="0"/>
              </a:rPr>
              <a:t>3-cycle fixed pts</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125, 253 only</a:t>
            </a:r>
          </a:p>
        </p:txBody>
      </p:sp>
      <p:sp>
        <p:nvSpPr>
          <p:cNvPr id="28" name="Title 1">
            <a:extLst>
              <a:ext uri="{FF2B5EF4-FFF2-40B4-BE49-F238E27FC236}">
                <a16:creationId xmlns:a16="http://schemas.microsoft.com/office/drawing/2014/main" id="{25A75A30-7DF8-0D4A-A78D-1671982DCEBA}"/>
              </a:ext>
            </a:extLst>
          </p:cNvPr>
          <p:cNvSpPr txBox="1">
            <a:spLocks/>
          </p:cNvSpPr>
          <p:nvPr/>
        </p:nvSpPr>
        <p:spPr bwMode="auto">
          <a:xfrm>
            <a:off x="0" y="162632"/>
            <a:ext cx="9090854" cy="523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spcAft>
                <a:spcPts val="300"/>
              </a:spcAft>
            </a:pPr>
            <a:r>
              <a:rPr lang="en-US" sz="2400" dirty="0">
                <a:solidFill>
                  <a:srgbClr val="C00000"/>
                </a:solidFill>
                <a:latin typeface="Lucida Grande" panose="020B0600040502020204" pitchFamily="34" charset="0"/>
                <a:cs typeface="Lucida Grande" panose="020B0600040502020204" pitchFamily="34" charset="0"/>
              </a:rPr>
              <a:t>Surviving</a:t>
            </a:r>
            <a:r>
              <a:rPr lang="en-US" sz="2400" dirty="0">
                <a:latin typeface="Lucida Grande" panose="020B0600040502020204" pitchFamily="34" charset="0"/>
                <a:cs typeface="Lucida Grande" panose="020B0600040502020204" pitchFamily="34" charset="0"/>
              </a:rPr>
              <a:t> </a:t>
            </a:r>
            <a:r>
              <a:rPr lang="en-US" sz="2400" dirty="0">
                <a:solidFill>
                  <a:srgbClr val="C00000"/>
                </a:solidFill>
                <a:latin typeface="Lucida Grande" panose="020B0600040502020204" pitchFamily="34" charset="0"/>
                <a:cs typeface="Lucida Grande" panose="020B0600040502020204" pitchFamily="34" charset="0"/>
              </a:rPr>
              <a:t>(unstable) fixed points </a:t>
            </a:r>
            <a:r>
              <a:rPr lang="en-US" sz="2400" dirty="0">
                <a:latin typeface="Lucida Grande" panose="020B0600040502020204" pitchFamily="34" charset="0"/>
                <a:cs typeface="Lucida Grande" panose="020B0600040502020204" pitchFamily="34" charset="0"/>
              </a:rPr>
              <a:t>determine which 3-cycles</a:t>
            </a:r>
          </a:p>
          <a:p>
            <a:pPr>
              <a:spcAft>
                <a:spcPts val="300"/>
              </a:spcAft>
            </a:pPr>
            <a:r>
              <a:rPr lang="en-US" sz="2400" dirty="0">
                <a:latin typeface="Lucida Grande" panose="020B0600040502020204" pitchFamily="34" charset="0"/>
                <a:cs typeface="Lucida Grande" panose="020B0600040502020204" pitchFamily="34" charset="0"/>
              </a:rPr>
              <a:t> of the graph give rise to limit cycles in the dynamics.</a:t>
            </a:r>
          </a:p>
        </p:txBody>
      </p:sp>
    </p:spTree>
    <p:extLst>
      <p:ext uri="{BB962C8B-B14F-4D97-AF65-F5344CB8AC3E}">
        <p14:creationId xmlns:p14="http://schemas.microsoft.com/office/powerpoint/2010/main" val="2007058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07795C7-3ACB-B342-8994-8063048B794F}"/>
              </a:ext>
            </a:extLst>
          </p:cNvPr>
          <p:cNvSpPr txBox="1">
            <a:spLocks/>
          </p:cNvSpPr>
          <p:nvPr/>
        </p:nvSpPr>
        <p:spPr bwMode="auto">
          <a:xfrm>
            <a:off x="457200" y="76200"/>
            <a:ext cx="83058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600" dirty="0">
                <a:latin typeface="Lucida Grande CE"/>
                <a:cs typeface="Lucida Grande CE"/>
              </a:rPr>
              <a:t>Rule of Thumb: Fixed points and attractors</a:t>
            </a:r>
          </a:p>
        </p:txBody>
      </p:sp>
      <p:sp>
        <p:nvSpPr>
          <p:cNvPr id="7" name="Rectangle 6">
            <a:extLst>
              <a:ext uri="{FF2B5EF4-FFF2-40B4-BE49-F238E27FC236}">
                <a16:creationId xmlns:a16="http://schemas.microsoft.com/office/drawing/2014/main" id="{F1D9545B-290F-6F41-963C-F07AD80AD034}"/>
              </a:ext>
            </a:extLst>
          </p:cNvPr>
          <p:cNvSpPr/>
          <p:nvPr/>
        </p:nvSpPr>
        <p:spPr>
          <a:xfrm>
            <a:off x="661416" y="983528"/>
            <a:ext cx="8083296" cy="707886"/>
          </a:xfrm>
          <a:prstGeom prst="rect">
            <a:avLst/>
          </a:prstGeom>
        </p:spPr>
        <p:txBody>
          <a:bodyPr wrap="square">
            <a:spAutoFit/>
          </a:bodyPr>
          <a:lstStyle/>
          <a:p>
            <a:r>
              <a:rPr lang="en-US" sz="2000" dirty="0">
                <a:latin typeface="Lucida Grande" panose="020B0600040502020204" pitchFamily="34" charset="0"/>
                <a:cs typeface="Lucida Grande" panose="020B0600040502020204" pitchFamily="34" charset="0"/>
              </a:rPr>
              <a:t>A </a:t>
            </a:r>
            <a:r>
              <a:rPr lang="en-US" sz="2000" dirty="0">
                <a:solidFill>
                  <a:srgbClr val="C00000"/>
                </a:solidFill>
                <a:latin typeface="Lucida Grande" panose="020B0600040502020204" pitchFamily="34" charset="0"/>
                <a:cs typeface="Lucida Grande" panose="020B0600040502020204" pitchFamily="34" charset="0"/>
              </a:rPr>
              <a:t>core motif </a:t>
            </a:r>
            <a:r>
              <a:rPr lang="en-US" sz="2000" dirty="0">
                <a:latin typeface="Lucida Grande" panose="020B0600040502020204" pitchFamily="34" charset="0"/>
                <a:cs typeface="Lucida Grande" panose="020B0600040502020204" pitchFamily="34" charset="0"/>
              </a:rPr>
              <a:t>is a subgraph       with a unique fixed point </a:t>
            </a:r>
          </a:p>
          <a:p>
            <a:r>
              <a:rPr lang="en-US" sz="2000" dirty="0">
                <a:latin typeface="Lucida Grande" panose="020B0600040502020204" pitchFamily="34" charset="0"/>
                <a:cs typeface="Lucida Grande" panose="020B0600040502020204" pitchFamily="34" charset="0"/>
              </a:rPr>
              <a:t>that has full support, i.e.            for all </a:t>
            </a:r>
            <a:endParaRPr lang="en-US" sz="2000" dirty="0"/>
          </a:p>
        </p:txBody>
      </p:sp>
      <p:pic>
        <p:nvPicPr>
          <p:cNvPr id="8" name="Picture 7">
            <a:extLst>
              <a:ext uri="{FF2B5EF4-FFF2-40B4-BE49-F238E27FC236}">
                <a16:creationId xmlns:a16="http://schemas.microsoft.com/office/drawing/2014/main" id="{AFF3258B-FB00-0946-9387-F40E09592B50}"/>
              </a:ext>
            </a:extLst>
          </p:cNvPr>
          <p:cNvPicPr>
            <a:picLocks noChangeAspect="1"/>
          </p:cNvPicPr>
          <p:nvPr/>
        </p:nvPicPr>
        <p:blipFill>
          <a:blip r:embed="rId2"/>
          <a:stretch>
            <a:fillRect/>
          </a:stretch>
        </p:blipFill>
        <p:spPr>
          <a:xfrm>
            <a:off x="4076700" y="1045853"/>
            <a:ext cx="419100" cy="292100"/>
          </a:xfrm>
          <a:prstGeom prst="rect">
            <a:avLst/>
          </a:prstGeom>
        </p:spPr>
      </p:pic>
      <p:pic>
        <p:nvPicPr>
          <p:cNvPr id="9" name="Picture 8">
            <a:extLst>
              <a:ext uri="{FF2B5EF4-FFF2-40B4-BE49-F238E27FC236}">
                <a16:creationId xmlns:a16="http://schemas.microsoft.com/office/drawing/2014/main" id="{0EE0E1C2-CEFF-FB4F-9876-A8673AB7D077}"/>
              </a:ext>
            </a:extLst>
          </p:cNvPr>
          <p:cNvPicPr>
            <a:picLocks noChangeAspect="1"/>
          </p:cNvPicPr>
          <p:nvPr/>
        </p:nvPicPr>
        <p:blipFill>
          <a:blip r:embed="rId3"/>
          <a:stretch>
            <a:fillRect/>
          </a:stretch>
        </p:blipFill>
        <p:spPr>
          <a:xfrm>
            <a:off x="7777734" y="1059293"/>
            <a:ext cx="266700" cy="228600"/>
          </a:xfrm>
          <a:prstGeom prst="rect">
            <a:avLst/>
          </a:prstGeom>
        </p:spPr>
      </p:pic>
      <p:pic>
        <p:nvPicPr>
          <p:cNvPr id="10" name="Picture 9">
            <a:extLst>
              <a:ext uri="{FF2B5EF4-FFF2-40B4-BE49-F238E27FC236}">
                <a16:creationId xmlns:a16="http://schemas.microsoft.com/office/drawing/2014/main" id="{970B76C3-B723-D64C-ADE0-4532E2A774B0}"/>
              </a:ext>
            </a:extLst>
          </p:cNvPr>
          <p:cNvPicPr>
            <a:picLocks noChangeAspect="1"/>
          </p:cNvPicPr>
          <p:nvPr/>
        </p:nvPicPr>
        <p:blipFill>
          <a:blip r:embed="rId4"/>
          <a:stretch>
            <a:fillRect/>
          </a:stretch>
        </p:blipFill>
        <p:spPr>
          <a:xfrm>
            <a:off x="3892550" y="1357402"/>
            <a:ext cx="787400" cy="292100"/>
          </a:xfrm>
          <a:prstGeom prst="rect">
            <a:avLst/>
          </a:prstGeom>
        </p:spPr>
      </p:pic>
      <p:pic>
        <p:nvPicPr>
          <p:cNvPr id="11" name="Picture 10">
            <a:extLst>
              <a:ext uri="{FF2B5EF4-FFF2-40B4-BE49-F238E27FC236}">
                <a16:creationId xmlns:a16="http://schemas.microsoft.com/office/drawing/2014/main" id="{F89F3AE3-4151-B546-8227-963B840C4CB2}"/>
              </a:ext>
            </a:extLst>
          </p:cNvPr>
          <p:cNvPicPr>
            <a:picLocks noChangeAspect="1"/>
          </p:cNvPicPr>
          <p:nvPr/>
        </p:nvPicPr>
        <p:blipFill>
          <a:blip r:embed="rId5"/>
          <a:stretch>
            <a:fillRect/>
          </a:stretch>
        </p:blipFill>
        <p:spPr>
          <a:xfrm>
            <a:off x="5575300" y="1397000"/>
            <a:ext cx="596900" cy="203200"/>
          </a:xfrm>
          <a:prstGeom prst="rect">
            <a:avLst/>
          </a:prstGeom>
        </p:spPr>
      </p:pic>
    </p:spTree>
    <p:extLst>
      <p:ext uri="{BB962C8B-B14F-4D97-AF65-F5344CB8AC3E}">
        <p14:creationId xmlns:p14="http://schemas.microsoft.com/office/powerpoint/2010/main" val="300477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4898D-FA91-CC4E-B215-0CE307DE8AB6}"/>
              </a:ext>
            </a:extLst>
          </p:cNvPr>
          <p:cNvSpPr>
            <a:spLocks noGrp="1"/>
          </p:cNvSpPr>
          <p:nvPr>
            <p:ph type="title"/>
          </p:nvPr>
        </p:nvSpPr>
        <p:spPr>
          <a:xfrm>
            <a:off x="661416" y="2743200"/>
            <a:ext cx="7696200" cy="1752600"/>
          </a:xfrm>
        </p:spPr>
        <p:txBody>
          <a:bodyPr/>
          <a:lstStyle/>
          <a:p>
            <a:r>
              <a:rPr lang="en-US" sz="2400" dirty="0">
                <a:latin typeface="Lucida Grande" panose="020B0600040502020204" pitchFamily="34" charset="0"/>
                <a:ea typeface="ＭＳ Ｐゴシック" charset="0"/>
                <a:cs typeface="Lucida Grande" panose="020B0600040502020204" pitchFamily="34" charset="0"/>
              </a:rPr>
              <a:t>Every </a:t>
            </a:r>
            <a:r>
              <a:rPr lang="en-US" sz="2400" dirty="0">
                <a:solidFill>
                  <a:srgbClr val="C00000"/>
                </a:solidFill>
                <a:latin typeface="Lucida Grande" panose="020B0600040502020204" pitchFamily="34" charset="0"/>
                <a:ea typeface="ＭＳ Ｐゴシック" charset="0"/>
                <a:cs typeface="Lucida Grande" panose="020B0600040502020204" pitchFamily="34" charset="0"/>
              </a:rPr>
              <a:t>core motif</a:t>
            </a:r>
            <a:r>
              <a:rPr lang="en-US" sz="2400" dirty="0">
                <a:latin typeface="Lucida Grande" panose="020B0600040502020204" pitchFamily="34" charset="0"/>
                <a:ea typeface="ＭＳ Ｐゴシック" charset="0"/>
                <a:cs typeface="Lucida Grande" panose="020B0600040502020204" pitchFamily="34" charset="0"/>
              </a:rPr>
              <a:t> has an associated </a:t>
            </a:r>
            <a:r>
              <a:rPr lang="en-US" sz="2400" dirty="0">
                <a:solidFill>
                  <a:srgbClr val="C00000"/>
                </a:solidFill>
                <a:latin typeface="Lucida Grande" panose="020B0600040502020204" pitchFamily="34" charset="0"/>
                <a:ea typeface="ＭＳ Ｐゴシック" charset="0"/>
                <a:cs typeface="Lucida Grande" panose="020B0600040502020204" pitchFamily="34" charset="0"/>
              </a:rPr>
              <a:t>attractor</a:t>
            </a:r>
            <a:br>
              <a:rPr lang="en-US" sz="2400" dirty="0">
                <a:latin typeface="Lucida Grande" panose="020B0600040502020204" pitchFamily="34" charset="0"/>
                <a:ea typeface="ＭＳ Ｐゴシック" charset="0"/>
                <a:cs typeface="Lucida Grande" panose="020B0600040502020204" pitchFamily="34" charset="0"/>
              </a:rPr>
            </a:br>
            <a:r>
              <a:rPr lang="en-US" sz="2400" dirty="0">
                <a:latin typeface="Lucida Grande" panose="020B0600040502020204" pitchFamily="34" charset="0"/>
                <a:ea typeface="ＭＳ Ｐゴシック" charset="0"/>
                <a:cs typeface="Lucida Grande" panose="020B0600040502020204" pitchFamily="34" charset="0"/>
              </a:rPr>
              <a:t>if and only if</a:t>
            </a:r>
            <a:br>
              <a:rPr lang="en-US" sz="2400" dirty="0">
                <a:latin typeface="Lucida Grande" panose="020B0600040502020204" pitchFamily="34" charset="0"/>
                <a:ea typeface="ＭＳ Ｐゴシック" charset="0"/>
                <a:cs typeface="Lucida Grande" panose="020B0600040502020204" pitchFamily="34" charset="0"/>
              </a:rPr>
            </a:br>
            <a:r>
              <a:rPr lang="en-US" sz="2400" dirty="0">
                <a:latin typeface="Lucida Grande" panose="020B0600040502020204" pitchFamily="34" charset="0"/>
                <a:ea typeface="ＭＳ Ｐゴシック" charset="0"/>
                <a:cs typeface="Lucida Grande" panose="020B0600040502020204" pitchFamily="34" charset="0"/>
              </a:rPr>
              <a:t>its </a:t>
            </a:r>
            <a:r>
              <a:rPr lang="en-US" sz="2400" dirty="0">
                <a:solidFill>
                  <a:srgbClr val="C00000"/>
                </a:solidFill>
                <a:latin typeface="Lucida Grande" panose="020B0600040502020204" pitchFamily="34" charset="0"/>
                <a:ea typeface="ＭＳ Ｐゴシック" charset="0"/>
                <a:cs typeface="Lucida Grande" panose="020B0600040502020204" pitchFamily="34" charset="0"/>
              </a:rPr>
              <a:t>fixed point survives </a:t>
            </a:r>
            <a:r>
              <a:rPr lang="en-US" sz="2400" dirty="0">
                <a:latin typeface="Lucida Grande" panose="020B0600040502020204" pitchFamily="34" charset="0"/>
                <a:ea typeface="ＭＳ Ｐゴシック" charset="0"/>
                <a:cs typeface="Lucida Grande" panose="020B0600040502020204" pitchFamily="34" charset="0"/>
              </a:rPr>
              <a:t>in the full network.</a:t>
            </a:r>
          </a:p>
        </p:txBody>
      </p:sp>
      <p:sp>
        <p:nvSpPr>
          <p:cNvPr id="4" name="Rectangle 3">
            <a:extLst>
              <a:ext uri="{FF2B5EF4-FFF2-40B4-BE49-F238E27FC236}">
                <a16:creationId xmlns:a16="http://schemas.microsoft.com/office/drawing/2014/main" id="{4E01FBFB-A03D-4343-9FB0-7A15FF0335B0}"/>
              </a:ext>
            </a:extLst>
          </p:cNvPr>
          <p:cNvSpPr/>
          <p:nvPr/>
        </p:nvSpPr>
        <p:spPr>
          <a:xfrm>
            <a:off x="679704" y="2362200"/>
            <a:ext cx="2581156" cy="461665"/>
          </a:xfrm>
          <a:prstGeom prst="rect">
            <a:avLst/>
          </a:prstGeom>
        </p:spPr>
        <p:txBody>
          <a:bodyPr wrap="none">
            <a:spAutoFit/>
          </a:bodyPr>
          <a:lstStyle/>
          <a:p>
            <a:r>
              <a:rPr lang="en-US" sz="2400" u="sng" dirty="0">
                <a:latin typeface="Lucida Grande" panose="020B0600040502020204" pitchFamily="34" charset="0"/>
                <a:cs typeface="Lucida Grande" panose="020B0600040502020204" pitchFamily="34" charset="0"/>
              </a:rPr>
              <a:t>Rule of Thumb:</a:t>
            </a:r>
            <a:r>
              <a:rPr lang="en-US" sz="2400" dirty="0">
                <a:latin typeface="Lucida Grande" panose="020B0600040502020204" pitchFamily="34" charset="0"/>
                <a:cs typeface="Lucida Grande" panose="020B0600040502020204" pitchFamily="34" charset="0"/>
              </a:rPr>
              <a:t> </a:t>
            </a:r>
            <a:endParaRPr lang="en-US" sz="2400" dirty="0"/>
          </a:p>
        </p:txBody>
      </p:sp>
      <p:sp>
        <p:nvSpPr>
          <p:cNvPr id="5" name="Title 1">
            <a:extLst>
              <a:ext uri="{FF2B5EF4-FFF2-40B4-BE49-F238E27FC236}">
                <a16:creationId xmlns:a16="http://schemas.microsoft.com/office/drawing/2014/main" id="{807795C7-3ACB-B342-8994-8063048B794F}"/>
              </a:ext>
            </a:extLst>
          </p:cNvPr>
          <p:cNvSpPr txBox="1">
            <a:spLocks/>
          </p:cNvSpPr>
          <p:nvPr/>
        </p:nvSpPr>
        <p:spPr bwMode="auto">
          <a:xfrm>
            <a:off x="457200" y="76200"/>
            <a:ext cx="83058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600" dirty="0">
                <a:latin typeface="Lucida Grande CE"/>
                <a:cs typeface="Lucida Grande CE"/>
              </a:rPr>
              <a:t>Rule of Thumb: Fixed points and attractors</a:t>
            </a:r>
          </a:p>
        </p:txBody>
      </p:sp>
      <p:sp>
        <p:nvSpPr>
          <p:cNvPr id="6" name="Rectangle 5">
            <a:extLst>
              <a:ext uri="{FF2B5EF4-FFF2-40B4-BE49-F238E27FC236}">
                <a16:creationId xmlns:a16="http://schemas.microsoft.com/office/drawing/2014/main" id="{A4E46BFF-BAC5-384B-BF8D-D976687B5131}"/>
              </a:ext>
            </a:extLst>
          </p:cNvPr>
          <p:cNvSpPr/>
          <p:nvPr/>
        </p:nvSpPr>
        <p:spPr>
          <a:xfrm>
            <a:off x="679704" y="4458700"/>
            <a:ext cx="8083296" cy="707886"/>
          </a:xfrm>
          <a:prstGeom prst="rect">
            <a:avLst/>
          </a:prstGeom>
        </p:spPr>
        <p:txBody>
          <a:bodyPr wrap="square">
            <a:spAutoFit/>
          </a:bodyPr>
          <a:lstStyle/>
          <a:p>
            <a:r>
              <a:rPr lang="en-US" sz="2000" dirty="0">
                <a:latin typeface="Lucida Grande" panose="020B0600040502020204" pitchFamily="34" charset="0"/>
                <a:cs typeface="Lucida Grande" panose="020B0600040502020204" pitchFamily="34" charset="0"/>
              </a:rPr>
              <a:t>Moreover the attractor is accessible from an initial condition that is a perturbation of the fixed point.</a:t>
            </a:r>
            <a:endParaRPr lang="en-US" sz="2000" dirty="0"/>
          </a:p>
        </p:txBody>
      </p:sp>
      <p:sp>
        <p:nvSpPr>
          <p:cNvPr id="7" name="Rectangle 6">
            <a:extLst>
              <a:ext uri="{FF2B5EF4-FFF2-40B4-BE49-F238E27FC236}">
                <a16:creationId xmlns:a16="http://schemas.microsoft.com/office/drawing/2014/main" id="{F1D9545B-290F-6F41-963C-F07AD80AD034}"/>
              </a:ext>
            </a:extLst>
          </p:cNvPr>
          <p:cNvSpPr/>
          <p:nvPr/>
        </p:nvSpPr>
        <p:spPr>
          <a:xfrm>
            <a:off x="661416" y="983528"/>
            <a:ext cx="8083296" cy="707886"/>
          </a:xfrm>
          <a:prstGeom prst="rect">
            <a:avLst/>
          </a:prstGeom>
        </p:spPr>
        <p:txBody>
          <a:bodyPr wrap="square">
            <a:spAutoFit/>
          </a:bodyPr>
          <a:lstStyle/>
          <a:p>
            <a:r>
              <a:rPr lang="en-US" sz="2000" dirty="0">
                <a:latin typeface="Lucida Grande" panose="020B0600040502020204" pitchFamily="34" charset="0"/>
                <a:cs typeface="Lucida Grande" panose="020B0600040502020204" pitchFamily="34" charset="0"/>
              </a:rPr>
              <a:t>A </a:t>
            </a:r>
            <a:r>
              <a:rPr lang="en-US" sz="2000" dirty="0">
                <a:solidFill>
                  <a:srgbClr val="C00000"/>
                </a:solidFill>
                <a:latin typeface="Lucida Grande" panose="020B0600040502020204" pitchFamily="34" charset="0"/>
                <a:cs typeface="Lucida Grande" panose="020B0600040502020204" pitchFamily="34" charset="0"/>
              </a:rPr>
              <a:t>core motif </a:t>
            </a:r>
            <a:r>
              <a:rPr lang="en-US" sz="2000" dirty="0">
                <a:latin typeface="Lucida Grande" panose="020B0600040502020204" pitchFamily="34" charset="0"/>
                <a:cs typeface="Lucida Grande" panose="020B0600040502020204" pitchFamily="34" charset="0"/>
              </a:rPr>
              <a:t>is a subgraph       with a unique fixed point </a:t>
            </a:r>
          </a:p>
          <a:p>
            <a:r>
              <a:rPr lang="en-US" sz="2000" dirty="0">
                <a:latin typeface="Lucida Grande" panose="020B0600040502020204" pitchFamily="34" charset="0"/>
                <a:cs typeface="Lucida Grande" panose="020B0600040502020204" pitchFamily="34" charset="0"/>
              </a:rPr>
              <a:t>that has full support, i.e.            for all </a:t>
            </a:r>
            <a:endParaRPr lang="en-US" sz="2000" dirty="0"/>
          </a:p>
        </p:txBody>
      </p:sp>
      <p:pic>
        <p:nvPicPr>
          <p:cNvPr id="8" name="Picture 7">
            <a:extLst>
              <a:ext uri="{FF2B5EF4-FFF2-40B4-BE49-F238E27FC236}">
                <a16:creationId xmlns:a16="http://schemas.microsoft.com/office/drawing/2014/main" id="{AFF3258B-FB00-0946-9387-F40E09592B50}"/>
              </a:ext>
            </a:extLst>
          </p:cNvPr>
          <p:cNvPicPr>
            <a:picLocks noChangeAspect="1"/>
          </p:cNvPicPr>
          <p:nvPr/>
        </p:nvPicPr>
        <p:blipFill>
          <a:blip r:embed="rId2"/>
          <a:stretch>
            <a:fillRect/>
          </a:stretch>
        </p:blipFill>
        <p:spPr>
          <a:xfrm>
            <a:off x="4076700" y="1045853"/>
            <a:ext cx="419100" cy="292100"/>
          </a:xfrm>
          <a:prstGeom prst="rect">
            <a:avLst/>
          </a:prstGeom>
        </p:spPr>
      </p:pic>
      <p:pic>
        <p:nvPicPr>
          <p:cNvPr id="9" name="Picture 8">
            <a:extLst>
              <a:ext uri="{FF2B5EF4-FFF2-40B4-BE49-F238E27FC236}">
                <a16:creationId xmlns:a16="http://schemas.microsoft.com/office/drawing/2014/main" id="{0EE0E1C2-CEFF-FB4F-9876-A8673AB7D077}"/>
              </a:ext>
            </a:extLst>
          </p:cNvPr>
          <p:cNvPicPr>
            <a:picLocks noChangeAspect="1"/>
          </p:cNvPicPr>
          <p:nvPr/>
        </p:nvPicPr>
        <p:blipFill>
          <a:blip r:embed="rId3"/>
          <a:stretch>
            <a:fillRect/>
          </a:stretch>
        </p:blipFill>
        <p:spPr>
          <a:xfrm>
            <a:off x="7777734" y="1059293"/>
            <a:ext cx="266700" cy="228600"/>
          </a:xfrm>
          <a:prstGeom prst="rect">
            <a:avLst/>
          </a:prstGeom>
        </p:spPr>
      </p:pic>
      <p:pic>
        <p:nvPicPr>
          <p:cNvPr id="10" name="Picture 9">
            <a:extLst>
              <a:ext uri="{FF2B5EF4-FFF2-40B4-BE49-F238E27FC236}">
                <a16:creationId xmlns:a16="http://schemas.microsoft.com/office/drawing/2014/main" id="{970B76C3-B723-D64C-ADE0-4532E2A774B0}"/>
              </a:ext>
            </a:extLst>
          </p:cNvPr>
          <p:cNvPicPr>
            <a:picLocks noChangeAspect="1"/>
          </p:cNvPicPr>
          <p:nvPr/>
        </p:nvPicPr>
        <p:blipFill>
          <a:blip r:embed="rId4"/>
          <a:stretch>
            <a:fillRect/>
          </a:stretch>
        </p:blipFill>
        <p:spPr>
          <a:xfrm>
            <a:off x="3892550" y="1357402"/>
            <a:ext cx="787400" cy="292100"/>
          </a:xfrm>
          <a:prstGeom prst="rect">
            <a:avLst/>
          </a:prstGeom>
        </p:spPr>
      </p:pic>
      <p:pic>
        <p:nvPicPr>
          <p:cNvPr id="11" name="Picture 10">
            <a:extLst>
              <a:ext uri="{FF2B5EF4-FFF2-40B4-BE49-F238E27FC236}">
                <a16:creationId xmlns:a16="http://schemas.microsoft.com/office/drawing/2014/main" id="{F89F3AE3-4151-B546-8227-963B840C4CB2}"/>
              </a:ext>
            </a:extLst>
          </p:cNvPr>
          <p:cNvPicPr>
            <a:picLocks noChangeAspect="1"/>
          </p:cNvPicPr>
          <p:nvPr/>
        </p:nvPicPr>
        <p:blipFill>
          <a:blip r:embed="rId5"/>
          <a:stretch>
            <a:fillRect/>
          </a:stretch>
        </p:blipFill>
        <p:spPr>
          <a:xfrm>
            <a:off x="5575300" y="1397000"/>
            <a:ext cx="596900" cy="203200"/>
          </a:xfrm>
          <a:prstGeom prst="rect">
            <a:avLst/>
          </a:prstGeom>
        </p:spPr>
      </p:pic>
    </p:spTree>
    <p:extLst>
      <p:ext uri="{BB962C8B-B14F-4D97-AF65-F5344CB8AC3E}">
        <p14:creationId xmlns:p14="http://schemas.microsoft.com/office/powerpoint/2010/main" val="2936393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656D5-3EB8-4743-BBE2-52BB9F8D6FA5}"/>
              </a:ext>
            </a:extLst>
          </p:cNvPr>
          <p:cNvSpPr txBox="1">
            <a:spLocks/>
          </p:cNvSpPr>
          <p:nvPr/>
        </p:nvSpPr>
        <p:spPr bwMode="auto">
          <a:xfrm>
            <a:off x="762000" y="76200"/>
            <a:ext cx="769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panose="020B0600040502020204" pitchFamily="34" charset="0"/>
                <a:ea typeface="ＭＳ Ｐゴシック" charset="0"/>
                <a:cs typeface="Lucida Grande" panose="020B0600040502020204" pitchFamily="34" charset="0"/>
              </a:rPr>
              <a:t>Testing the Rule of Thumb</a:t>
            </a:r>
          </a:p>
        </p:txBody>
      </p:sp>
      <p:pic>
        <p:nvPicPr>
          <p:cNvPr id="10" name="Picture 9">
            <a:extLst>
              <a:ext uri="{FF2B5EF4-FFF2-40B4-BE49-F238E27FC236}">
                <a16:creationId xmlns:a16="http://schemas.microsoft.com/office/drawing/2014/main" id="{D67D6FA9-B54C-B542-8D34-BA15A08829C9}"/>
              </a:ext>
            </a:extLst>
          </p:cNvPr>
          <p:cNvPicPr>
            <a:picLocks noChangeAspect="1"/>
          </p:cNvPicPr>
          <p:nvPr/>
        </p:nvPicPr>
        <p:blipFill rotWithShape="1">
          <a:blip r:embed="rId2"/>
          <a:srcRect r="833"/>
          <a:stretch/>
        </p:blipFill>
        <p:spPr>
          <a:xfrm>
            <a:off x="45720" y="780288"/>
            <a:ext cx="9067800" cy="2877312"/>
          </a:xfrm>
          <a:prstGeom prst="rect">
            <a:avLst/>
          </a:prstGeom>
        </p:spPr>
      </p:pic>
    </p:spTree>
    <p:extLst>
      <p:ext uri="{BB962C8B-B14F-4D97-AF65-F5344CB8AC3E}">
        <p14:creationId xmlns:p14="http://schemas.microsoft.com/office/powerpoint/2010/main" val="2253344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656D5-3EB8-4743-BBE2-52BB9F8D6FA5}"/>
              </a:ext>
            </a:extLst>
          </p:cNvPr>
          <p:cNvSpPr txBox="1">
            <a:spLocks/>
          </p:cNvSpPr>
          <p:nvPr/>
        </p:nvSpPr>
        <p:spPr bwMode="auto">
          <a:xfrm>
            <a:off x="762000" y="76200"/>
            <a:ext cx="769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panose="020B0600040502020204" pitchFamily="34" charset="0"/>
                <a:ea typeface="ＭＳ Ｐゴシック" charset="0"/>
                <a:cs typeface="Lucida Grande" panose="020B0600040502020204" pitchFamily="34" charset="0"/>
              </a:rPr>
              <a:t>Testing the Rule of Thumb</a:t>
            </a:r>
          </a:p>
        </p:txBody>
      </p:sp>
      <p:pic>
        <p:nvPicPr>
          <p:cNvPr id="10" name="Picture 9">
            <a:extLst>
              <a:ext uri="{FF2B5EF4-FFF2-40B4-BE49-F238E27FC236}">
                <a16:creationId xmlns:a16="http://schemas.microsoft.com/office/drawing/2014/main" id="{D67D6FA9-B54C-B542-8D34-BA15A08829C9}"/>
              </a:ext>
            </a:extLst>
          </p:cNvPr>
          <p:cNvPicPr>
            <a:picLocks noChangeAspect="1"/>
          </p:cNvPicPr>
          <p:nvPr/>
        </p:nvPicPr>
        <p:blipFill rotWithShape="1">
          <a:blip r:embed="rId2"/>
          <a:srcRect r="833"/>
          <a:stretch/>
        </p:blipFill>
        <p:spPr>
          <a:xfrm>
            <a:off x="45720" y="780288"/>
            <a:ext cx="9067800" cy="2877312"/>
          </a:xfrm>
          <a:prstGeom prst="rect">
            <a:avLst/>
          </a:prstGeom>
        </p:spPr>
      </p:pic>
      <p:grpSp>
        <p:nvGrpSpPr>
          <p:cNvPr id="2" name="Group 1">
            <a:extLst>
              <a:ext uri="{FF2B5EF4-FFF2-40B4-BE49-F238E27FC236}">
                <a16:creationId xmlns:a16="http://schemas.microsoft.com/office/drawing/2014/main" id="{35260C05-F099-B740-A133-5F7E05381C32}"/>
              </a:ext>
            </a:extLst>
          </p:cNvPr>
          <p:cNvGrpSpPr/>
          <p:nvPr/>
        </p:nvGrpSpPr>
        <p:grpSpPr>
          <a:xfrm>
            <a:off x="304800" y="3886200"/>
            <a:ext cx="8475133" cy="707886"/>
            <a:chOff x="457200" y="3886200"/>
            <a:chExt cx="8475133" cy="707886"/>
          </a:xfrm>
        </p:grpSpPr>
        <p:sp>
          <p:nvSpPr>
            <p:cNvPr id="13" name="TextBox 12">
              <a:extLst>
                <a:ext uri="{FF2B5EF4-FFF2-40B4-BE49-F238E27FC236}">
                  <a16:creationId xmlns:a16="http://schemas.microsoft.com/office/drawing/2014/main" id="{CE0D4520-CE54-034B-B649-1A6F6D3CECA7}"/>
                </a:ext>
              </a:extLst>
            </p:cNvPr>
            <p:cNvSpPr txBox="1"/>
            <p:nvPr/>
          </p:nvSpPr>
          <p:spPr>
            <a:xfrm>
              <a:off x="457200" y="3886200"/>
              <a:ext cx="8475133" cy="707886"/>
            </a:xfrm>
            <a:prstGeom prst="rect">
              <a:avLst/>
            </a:prstGeom>
            <a:noFill/>
          </p:spPr>
          <p:txBody>
            <a:bodyPr wrap="square" rtlCol="0">
              <a:spAutoFit/>
            </a:bodyPr>
            <a:lstStyle/>
            <a:p>
              <a:r>
                <a:rPr lang="en-US" sz="2000" dirty="0">
                  <a:latin typeface="Lucida Grande"/>
                  <a:cs typeface="Lucida Grande"/>
                </a:rPr>
                <a:t>Complete analysis of attractors of the </a:t>
              </a:r>
              <a:r>
                <a:rPr lang="en-US" sz="2000" dirty="0">
                  <a:solidFill>
                    <a:srgbClr val="C00000"/>
                  </a:solidFill>
                  <a:latin typeface="Lucida Grande"/>
                  <a:cs typeface="Lucida Grande"/>
                </a:rPr>
                <a:t>160</a:t>
              </a:r>
              <a:r>
                <a:rPr lang="en-US" sz="2000" dirty="0">
                  <a:latin typeface="Lucida Grande"/>
                  <a:cs typeface="Lucida Grande"/>
                </a:rPr>
                <a:t> non-isomorphic graphs on 		   neurons that are </a:t>
              </a:r>
              <a:r>
                <a:rPr lang="en-US" sz="2000" dirty="0">
                  <a:solidFill>
                    <a:srgbClr val="C00000"/>
                  </a:solidFill>
                  <a:latin typeface="Lucida Grande"/>
                  <a:cs typeface="Lucida Grande"/>
                </a:rPr>
                <a:t>oriented with no sinks</a:t>
              </a:r>
              <a:r>
                <a:rPr lang="en-US" sz="2000" dirty="0">
                  <a:latin typeface="Lucida Grande"/>
                  <a:cs typeface="Lucida Grande"/>
                </a:rPr>
                <a:t>.</a:t>
              </a:r>
            </a:p>
          </p:txBody>
        </p:sp>
        <p:pic>
          <p:nvPicPr>
            <p:cNvPr id="14" name="Picture 13" descr="latex-image-1.pdf">
              <a:extLst>
                <a:ext uri="{FF2B5EF4-FFF2-40B4-BE49-F238E27FC236}">
                  <a16:creationId xmlns:a16="http://schemas.microsoft.com/office/drawing/2014/main" id="{D14887A4-6E08-2148-82AB-0D6E26301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297680"/>
              <a:ext cx="662940" cy="228600"/>
            </a:xfrm>
            <a:prstGeom prst="rect">
              <a:avLst/>
            </a:prstGeom>
          </p:spPr>
        </p:pic>
      </p:grpSp>
    </p:spTree>
    <p:extLst>
      <p:ext uri="{BB962C8B-B14F-4D97-AF65-F5344CB8AC3E}">
        <p14:creationId xmlns:p14="http://schemas.microsoft.com/office/powerpoint/2010/main" val="3739469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656D5-3EB8-4743-BBE2-52BB9F8D6FA5}"/>
              </a:ext>
            </a:extLst>
          </p:cNvPr>
          <p:cNvSpPr txBox="1">
            <a:spLocks/>
          </p:cNvSpPr>
          <p:nvPr/>
        </p:nvSpPr>
        <p:spPr bwMode="auto">
          <a:xfrm>
            <a:off x="762000" y="76200"/>
            <a:ext cx="769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panose="020B0600040502020204" pitchFamily="34" charset="0"/>
                <a:ea typeface="ＭＳ Ｐゴシック" charset="0"/>
                <a:cs typeface="Lucida Grande" panose="020B0600040502020204" pitchFamily="34" charset="0"/>
              </a:rPr>
              <a:t>Testing the Rule of Thumb</a:t>
            </a:r>
          </a:p>
        </p:txBody>
      </p:sp>
      <p:pic>
        <p:nvPicPr>
          <p:cNvPr id="10" name="Picture 9">
            <a:extLst>
              <a:ext uri="{FF2B5EF4-FFF2-40B4-BE49-F238E27FC236}">
                <a16:creationId xmlns:a16="http://schemas.microsoft.com/office/drawing/2014/main" id="{D67D6FA9-B54C-B542-8D34-BA15A08829C9}"/>
              </a:ext>
            </a:extLst>
          </p:cNvPr>
          <p:cNvPicPr>
            <a:picLocks noChangeAspect="1"/>
          </p:cNvPicPr>
          <p:nvPr/>
        </p:nvPicPr>
        <p:blipFill rotWithShape="1">
          <a:blip r:embed="rId2"/>
          <a:srcRect r="833"/>
          <a:stretch/>
        </p:blipFill>
        <p:spPr>
          <a:xfrm>
            <a:off x="45720" y="780288"/>
            <a:ext cx="9067800" cy="2877312"/>
          </a:xfrm>
          <a:prstGeom prst="rect">
            <a:avLst/>
          </a:prstGeom>
        </p:spPr>
      </p:pic>
      <p:grpSp>
        <p:nvGrpSpPr>
          <p:cNvPr id="2" name="Group 1">
            <a:extLst>
              <a:ext uri="{FF2B5EF4-FFF2-40B4-BE49-F238E27FC236}">
                <a16:creationId xmlns:a16="http://schemas.microsoft.com/office/drawing/2014/main" id="{35260C05-F099-B740-A133-5F7E05381C32}"/>
              </a:ext>
            </a:extLst>
          </p:cNvPr>
          <p:cNvGrpSpPr/>
          <p:nvPr/>
        </p:nvGrpSpPr>
        <p:grpSpPr>
          <a:xfrm>
            <a:off x="304800" y="3886200"/>
            <a:ext cx="8475133" cy="2246769"/>
            <a:chOff x="457200" y="3886200"/>
            <a:chExt cx="8475133" cy="2246769"/>
          </a:xfrm>
        </p:grpSpPr>
        <p:sp>
          <p:nvSpPr>
            <p:cNvPr id="13" name="TextBox 12">
              <a:extLst>
                <a:ext uri="{FF2B5EF4-FFF2-40B4-BE49-F238E27FC236}">
                  <a16:creationId xmlns:a16="http://schemas.microsoft.com/office/drawing/2014/main" id="{CE0D4520-CE54-034B-B649-1A6F6D3CECA7}"/>
                </a:ext>
              </a:extLst>
            </p:cNvPr>
            <p:cNvSpPr txBox="1"/>
            <p:nvPr/>
          </p:nvSpPr>
          <p:spPr>
            <a:xfrm>
              <a:off x="457200" y="3886200"/>
              <a:ext cx="8475133" cy="2246769"/>
            </a:xfrm>
            <a:prstGeom prst="rect">
              <a:avLst/>
            </a:prstGeom>
            <a:noFill/>
          </p:spPr>
          <p:txBody>
            <a:bodyPr wrap="square" rtlCol="0">
              <a:spAutoFit/>
            </a:bodyPr>
            <a:lstStyle/>
            <a:p>
              <a:r>
                <a:rPr lang="en-US" sz="2000" dirty="0">
                  <a:latin typeface="Lucida Grande"/>
                  <a:cs typeface="Lucida Grande"/>
                </a:rPr>
                <a:t>Complete analysis of attractors of the </a:t>
              </a:r>
              <a:r>
                <a:rPr lang="en-US" sz="2000" dirty="0">
                  <a:solidFill>
                    <a:srgbClr val="C00000"/>
                  </a:solidFill>
                  <a:latin typeface="Lucida Grande"/>
                  <a:cs typeface="Lucida Grande"/>
                </a:rPr>
                <a:t>160</a:t>
              </a:r>
              <a:r>
                <a:rPr lang="en-US" sz="2000" dirty="0">
                  <a:latin typeface="Lucida Grande"/>
                  <a:cs typeface="Lucida Grande"/>
                </a:rPr>
                <a:t> non-isomorphic graphs on 		   neurons that are </a:t>
              </a:r>
              <a:r>
                <a:rPr lang="en-US" sz="2000" dirty="0">
                  <a:solidFill>
                    <a:srgbClr val="C00000"/>
                  </a:solidFill>
                  <a:latin typeface="Lucida Grande"/>
                  <a:cs typeface="Lucida Grande"/>
                </a:rPr>
                <a:t>oriented with no sinks</a:t>
              </a:r>
              <a:r>
                <a:rPr lang="en-US" sz="2000" dirty="0">
                  <a:latin typeface="Lucida Grande"/>
                  <a:cs typeface="Lucida Grande"/>
                </a:rPr>
                <a:t>.</a:t>
              </a:r>
            </a:p>
            <a:p>
              <a:endParaRPr lang="en-US" sz="2000" dirty="0">
                <a:latin typeface="Lucida Grande"/>
                <a:cs typeface="Lucida Grande"/>
              </a:endParaRPr>
            </a:p>
            <a:p>
              <a:r>
                <a:rPr lang="en-US" sz="2000" dirty="0">
                  <a:latin typeface="Lucida Grande"/>
                  <a:cs typeface="Lucida Grande"/>
                </a:rPr>
                <a:t>Rule of thumb </a:t>
              </a:r>
              <a:r>
                <a:rPr lang="en-US" sz="2000" dirty="0">
                  <a:solidFill>
                    <a:srgbClr val="C00000"/>
                  </a:solidFill>
                  <a:latin typeface="Lucida Grande"/>
                  <a:cs typeface="Lucida Grande"/>
                </a:rPr>
                <a:t>correctly predicts </a:t>
              </a:r>
              <a:r>
                <a:rPr lang="en-US" sz="2000" dirty="0">
                  <a:latin typeface="Lucida Grande"/>
                  <a:cs typeface="Lucida Grande"/>
                </a:rPr>
                <a:t>the set of attractors corresponding to core motifs for </a:t>
              </a:r>
              <a:r>
                <a:rPr lang="en-US" sz="2000" dirty="0">
                  <a:solidFill>
                    <a:srgbClr val="C00000"/>
                  </a:solidFill>
                  <a:latin typeface="Lucida Grande"/>
                  <a:cs typeface="Lucida Grande"/>
                </a:rPr>
                <a:t>154 of the 160 </a:t>
              </a:r>
              <a:r>
                <a:rPr lang="en-US" sz="2000" dirty="0">
                  <a:latin typeface="Lucida Grande"/>
                  <a:cs typeface="Lucida Grande"/>
                </a:rPr>
                <a:t>graphs for standard parameter values.  If we vary parameter values, then the rule of thumb holds for </a:t>
              </a:r>
              <a:r>
                <a:rPr lang="en-US" sz="2000" dirty="0">
                  <a:solidFill>
                    <a:srgbClr val="C00000"/>
                  </a:solidFill>
                  <a:latin typeface="Lucida Grande"/>
                  <a:cs typeface="Lucida Grande"/>
                </a:rPr>
                <a:t>all 160 graphs</a:t>
              </a:r>
              <a:r>
                <a:rPr lang="en-US" sz="2000" dirty="0">
                  <a:latin typeface="Lucida Grande"/>
                  <a:cs typeface="Lucida Grande"/>
                </a:rPr>
                <a:t>.  </a:t>
              </a:r>
            </a:p>
          </p:txBody>
        </p:sp>
        <p:pic>
          <p:nvPicPr>
            <p:cNvPr id="14" name="Picture 13" descr="latex-image-1.pdf">
              <a:extLst>
                <a:ext uri="{FF2B5EF4-FFF2-40B4-BE49-F238E27FC236}">
                  <a16:creationId xmlns:a16="http://schemas.microsoft.com/office/drawing/2014/main" id="{D14887A4-6E08-2148-82AB-0D6E26301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297680"/>
              <a:ext cx="662940" cy="228600"/>
            </a:xfrm>
            <a:prstGeom prst="rect">
              <a:avLst/>
            </a:prstGeom>
          </p:spPr>
        </p:pic>
      </p:grpSp>
    </p:spTree>
    <p:extLst>
      <p:ext uri="{BB962C8B-B14F-4D97-AF65-F5344CB8AC3E}">
        <p14:creationId xmlns:p14="http://schemas.microsoft.com/office/powerpoint/2010/main" val="3049977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656D5-3EB8-4743-BBE2-52BB9F8D6FA5}"/>
              </a:ext>
            </a:extLst>
          </p:cNvPr>
          <p:cNvSpPr txBox="1">
            <a:spLocks/>
          </p:cNvSpPr>
          <p:nvPr/>
        </p:nvSpPr>
        <p:spPr bwMode="auto">
          <a:xfrm>
            <a:off x="762000" y="76200"/>
            <a:ext cx="769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Chalkboard" panose="03050602040202020205" pitchFamily="66" charset="77"/>
                <a:ea typeface="ＭＳ Ｐゴシック" charset="0"/>
                <a:cs typeface="Lucida Grande" panose="020B0600040502020204" pitchFamily="34" charset="0"/>
              </a:rPr>
              <a:t>Additional n=5 core motifs</a:t>
            </a:r>
          </a:p>
        </p:txBody>
      </p:sp>
      <p:pic>
        <p:nvPicPr>
          <p:cNvPr id="3" name="Picture 2">
            <a:extLst>
              <a:ext uri="{FF2B5EF4-FFF2-40B4-BE49-F238E27FC236}">
                <a16:creationId xmlns:a16="http://schemas.microsoft.com/office/drawing/2014/main" id="{73D405FF-5C2C-0B4D-9E34-6DD3A02AA33B}"/>
              </a:ext>
            </a:extLst>
          </p:cNvPr>
          <p:cNvPicPr>
            <a:picLocks noChangeAspect="1"/>
          </p:cNvPicPr>
          <p:nvPr/>
        </p:nvPicPr>
        <p:blipFill>
          <a:blip r:embed="rId2"/>
          <a:stretch>
            <a:fillRect/>
          </a:stretch>
        </p:blipFill>
        <p:spPr>
          <a:xfrm>
            <a:off x="457200" y="774700"/>
            <a:ext cx="8382000" cy="6007100"/>
          </a:xfrm>
          <a:prstGeom prst="rect">
            <a:avLst/>
          </a:prstGeom>
        </p:spPr>
      </p:pic>
    </p:spTree>
    <p:extLst>
      <p:ext uri="{BB962C8B-B14F-4D97-AF65-F5344CB8AC3E}">
        <p14:creationId xmlns:p14="http://schemas.microsoft.com/office/powerpoint/2010/main" val="142386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29200" y="6477000"/>
            <a:ext cx="4105500" cy="307777"/>
          </a:xfrm>
          <a:prstGeom prst="rect">
            <a:avLst/>
          </a:prstGeom>
        </p:spPr>
        <p:txBody>
          <a:bodyPr wrap="square">
            <a:spAutoFit/>
          </a:bodyPr>
          <a:lstStyle/>
          <a:p>
            <a:r>
              <a:rPr lang="en-US" sz="1400" dirty="0" err="1">
                <a:latin typeface="Lucida Grande"/>
                <a:cs typeface="Lucida Grande"/>
              </a:rPr>
              <a:t>Colgin</a:t>
            </a:r>
            <a:r>
              <a:rPr lang="en-US" sz="1400" dirty="0">
                <a:latin typeface="Lucida Grande"/>
                <a:cs typeface="Lucida Grande"/>
              </a:rPr>
              <a:t> (2016) Nature Reviews: Neuroscience</a:t>
            </a:r>
          </a:p>
        </p:txBody>
      </p:sp>
      <p:sp>
        <p:nvSpPr>
          <p:cNvPr id="7" name="Title 1"/>
          <p:cNvSpPr>
            <a:spLocks noGrp="1"/>
          </p:cNvSpPr>
          <p:nvPr>
            <p:ph type="title"/>
          </p:nvPr>
        </p:nvSpPr>
        <p:spPr>
          <a:xfrm>
            <a:off x="762000" y="76200"/>
            <a:ext cx="7696200" cy="685800"/>
          </a:xfrm>
        </p:spPr>
        <p:txBody>
          <a:bodyPr/>
          <a:lstStyle/>
          <a:p>
            <a:r>
              <a:rPr lang="en-US" sz="2400" dirty="0">
                <a:latin typeface="Lucida Grande"/>
                <a:ea typeface="ＭＳ Ｐゴシック" charset="0"/>
                <a:cs typeface="Lucida Grande"/>
              </a:rPr>
              <a:t>Example: ripple sequences in hippocampus</a:t>
            </a:r>
          </a:p>
        </p:txBody>
      </p:sp>
      <p:pic>
        <p:nvPicPr>
          <p:cNvPr id="2" name="Picture 1"/>
          <p:cNvPicPr>
            <a:picLocks noChangeAspect="1"/>
          </p:cNvPicPr>
          <p:nvPr/>
        </p:nvPicPr>
        <p:blipFill rotWithShape="1">
          <a:blip r:embed="rId3"/>
          <a:srcRect b="5555"/>
          <a:stretch/>
        </p:blipFill>
        <p:spPr>
          <a:xfrm>
            <a:off x="1282919" y="731788"/>
            <a:ext cx="6718081" cy="5715000"/>
          </a:xfrm>
          <a:prstGeom prst="rect">
            <a:avLst/>
          </a:prstGeom>
        </p:spPr>
      </p:pic>
    </p:spTree>
    <p:extLst>
      <p:ext uri="{BB962C8B-B14F-4D97-AF65-F5344CB8AC3E}">
        <p14:creationId xmlns:p14="http://schemas.microsoft.com/office/powerpoint/2010/main" val="655976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07795C7-3ACB-B342-8994-8063048B794F}"/>
              </a:ext>
            </a:extLst>
          </p:cNvPr>
          <p:cNvSpPr txBox="1">
            <a:spLocks/>
          </p:cNvSpPr>
          <p:nvPr/>
        </p:nvSpPr>
        <p:spPr bwMode="auto">
          <a:xfrm>
            <a:off x="304800" y="76200"/>
            <a:ext cx="8458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600" dirty="0">
                <a:latin typeface="Lucida Grande CE"/>
                <a:cs typeface="Lucida Grande CE"/>
              </a:rPr>
              <a:t>Example (non-oriented) core motifs</a:t>
            </a:r>
          </a:p>
        </p:txBody>
      </p:sp>
      <p:pic>
        <p:nvPicPr>
          <p:cNvPr id="21" name="Picture 20">
            <a:extLst>
              <a:ext uri="{FF2B5EF4-FFF2-40B4-BE49-F238E27FC236}">
                <a16:creationId xmlns:a16="http://schemas.microsoft.com/office/drawing/2014/main" id="{236B1DF5-B206-9043-BFF4-54185F6093C0}"/>
              </a:ext>
            </a:extLst>
          </p:cNvPr>
          <p:cNvPicPr>
            <a:picLocks noChangeAspect="1"/>
          </p:cNvPicPr>
          <p:nvPr/>
        </p:nvPicPr>
        <p:blipFill rotWithShape="1">
          <a:blip r:embed="rId2"/>
          <a:srcRect t="62000" r="50151"/>
          <a:stretch/>
        </p:blipFill>
        <p:spPr>
          <a:xfrm>
            <a:off x="1600200" y="3810000"/>
            <a:ext cx="5943600" cy="2053244"/>
          </a:xfrm>
          <a:prstGeom prst="rect">
            <a:avLst/>
          </a:prstGeom>
        </p:spPr>
      </p:pic>
      <p:pic>
        <p:nvPicPr>
          <p:cNvPr id="13" name="Picture 12">
            <a:extLst>
              <a:ext uri="{FF2B5EF4-FFF2-40B4-BE49-F238E27FC236}">
                <a16:creationId xmlns:a16="http://schemas.microsoft.com/office/drawing/2014/main" id="{B5D466C0-51E4-504E-9E1B-D7DEC637D6F1}"/>
              </a:ext>
            </a:extLst>
          </p:cNvPr>
          <p:cNvPicPr>
            <a:picLocks noChangeAspect="1"/>
          </p:cNvPicPr>
          <p:nvPr/>
        </p:nvPicPr>
        <p:blipFill>
          <a:blip r:embed="rId3"/>
          <a:stretch>
            <a:fillRect/>
          </a:stretch>
        </p:blipFill>
        <p:spPr>
          <a:xfrm>
            <a:off x="1803401" y="5638043"/>
            <a:ext cx="1676721" cy="237744"/>
          </a:xfrm>
          <a:prstGeom prst="rect">
            <a:avLst/>
          </a:prstGeom>
        </p:spPr>
      </p:pic>
      <p:pic>
        <p:nvPicPr>
          <p:cNvPr id="14" name="Picture 13">
            <a:extLst>
              <a:ext uri="{FF2B5EF4-FFF2-40B4-BE49-F238E27FC236}">
                <a16:creationId xmlns:a16="http://schemas.microsoft.com/office/drawing/2014/main" id="{4D6FB881-9A06-EF4B-9FC0-223889AA60F4}"/>
              </a:ext>
            </a:extLst>
          </p:cNvPr>
          <p:cNvPicPr>
            <a:picLocks noChangeAspect="1"/>
          </p:cNvPicPr>
          <p:nvPr/>
        </p:nvPicPr>
        <p:blipFill>
          <a:blip r:embed="rId4"/>
          <a:stretch>
            <a:fillRect/>
          </a:stretch>
        </p:blipFill>
        <p:spPr>
          <a:xfrm>
            <a:off x="1803401" y="2807025"/>
            <a:ext cx="1676721" cy="237744"/>
          </a:xfrm>
          <a:prstGeom prst="rect">
            <a:avLst/>
          </a:prstGeom>
        </p:spPr>
      </p:pic>
      <p:pic>
        <p:nvPicPr>
          <p:cNvPr id="7" name="Picture 6">
            <a:extLst>
              <a:ext uri="{FF2B5EF4-FFF2-40B4-BE49-F238E27FC236}">
                <a16:creationId xmlns:a16="http://schemas.microsoft.com/office/drawing/2014/main" id="{40BFF523-9D1F-604B-99DD-4CFF54253499}"/>
              </a:ext>
            </a:extLst>
          </p:cNvPr>
          <p:cNvPicPr>
            <a:picLocks noChangeAspect="1"/>
          </p:cNvPicPr>
          <p:nvPr/>
        </p:nvPicPr>
        <p:blipFill rotWithShape="1">
          <a:blip r:embed="rId2"/>
          <a:srcRect l="53172" t="60352" r="-604"/>
          <a:stretch/>
        </p:blipFill>
        <p:spPr>
          <a:xfrm>
            <a:off x="1916654" y="990600"/>
            <a:ext cx="5552084" cy="2103120"/>
          </a:xfrm>
          <a:prstGeom prst="rect">
            <a:avLst/>
          </a:prstGeom>
        </p:spPr>
      </p:pic>
    </p:spTree>
    <p:extLst>
      <p:ext uri="{BB962C8B-B14F-4D97-AF65-F5344CB8AC3E}">
        <p14:creationId xmlns:p14="http://schemas.microsoft.com/office/powerpoint/2010/main" val="1251202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646064-A2B0-0042-89D5-B463D3122C20}"/>
              </a:ext>
            </a:extLst>
          </p:cNvPr>
          <p:cNvSpPr txBox="1">
            <a:spLocks/>
          </p:cNvSpPr>
          <p:nvPr/>
        </p:nvSpPr>
        <p:spPr bwMode="auto">
          <a:xfrm>
            <a:off x="0" y="2514600"/>
            <a:ext cx="91440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spcAft>
                <a:spcPts val="600"/>
              </a:spcAft>
            </a:pPr>
            <a:r>
              <a:rPr lang="en-US" sz="2800" dirty="0">
                <a:latin typeface="Chalkboard" panose="03050602040202020205" pitchFamily="66" charset="77"/>
                <a:ea typeface="ＭＳ Ｐゴシック" charset="0"/>
                <a:cs typeface="Lucida Grande"/>
              </a:rPr>
              <a:t>Graph rules for fixed points of CTLNs:</a:t>
            </a:r>
          </a:p>
          <a:p>
            <a:pPr>
              <a:spcAft>
                <a:spcPts val="600"/>
              </a:spcAft>
            </a:pPr>
            <a:r>
              <a:rPr lang="en-US" sz="2800" dirty="0">
                <a:latin typeface="Chalkboard" panose="03050602040202020205" pitchFamily="66" charset="77"/>
                <a:ea typeface="ＭＳ Ｐゴシック" charset="0"/>
                <a:cs typeface="Lucida Grande"/>
              </a:rPr>
              <a:t>finding core motifs</a:t>
            </a:r>
          </a:p>
        </p:txBody>
      </p:sp>
    </p:spTree>
    <p:extLst>
      <p:ext uri="{BB962C8B-B14F-4D97-AF65-F5344CB8AC3E}">
        <p14:creationId xmlns:p14="http://schemas.microsoft.com/office/powerpoint/2010/main" val="158051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646064-A2B0-0042-89D5-B463D3122C20}"/>
              </a:ext>
            </a:extLst>
          </p:cNvPr>
          <p:cNvSpPr txBox="1">
            <a:spLocks/>
          </p:cNvSpPr>
          <p:nvPr/>
        </p:nvSpPr>
        <p:spPr bwMode="auto">
          <a:xfrm>
            <a:off x="0" y="2514600"/>
            <a:ext cx="91440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spcAft>
                <a:spcPts val="600"/>
              </a:spcAft>
            </a:pPr>
            <a:r>
              <a:rPr lang="en-US" sz="2800" dirty="0">
                <a:latin typeface="Chalkboard" panose="03050602040202020205" pitchFamily="66" charset="77"/>
                <a:ea typeface="ＭＳ Ｐゴシック" charset="0"/>
                <a:cs typeface="Lucida Grande"/>
              </a:rPr>
              <a:t>Graph rules for fixed points of CTLNs:</a:t>
            </a:r>
          </a:p>
          <a:p>
            <a:pPr>
              <a:spcAft>
                <a:spcPts val="600"/>
              </a:spcAft>
            </a:pPr>
            <a:r>
              <a:rPr lang="en-US" sz="2800" dirty="0">
                <a:latin typeface="Chalkboard" panose="03050602040202020205" pitchFamily="66" charset="77"/>
                <a:ea typeface="ＭＳ Ｐゴシック" charset="0"/>
                <a:cs typeface="Lucida Grande"/>
              </a:rPr>
              <a:t>finding core motifs</a:t>
            </a:r>
          </a:p>
        </p:txBody>
      </p:sp>
      <p:sp>
        <p:nvSpPr>
          <p:cNvPr id="3" name="Rectangle 2">
            <a:extLst>
              <a:ext uri="{FF2B5EF4-FFF2-40B4-BE49-F238E27FC236}">
                <a16:creationId xmlns:a16="http://schemas.microsoft.com/office/drawing/2014/main" id="{79A728A7-6600-6642-A0AD-33D3563C5539}"/>
              </a:ext>
            </a:extLst>
          </p:cNvPr>
          <p:cNvSpPr/>
          <p:nvPr/>
        </p:nvSpPr>
        <p:spPr>
          <a:xfrm>
            <a:off x="1447800" y="3733800"/>
            <a:ext cx="6477000" cy="523220"/>
          </a:xfrm>
          <a:prstGeom prst="rect">
            <a:avLst/>
          </a:prstGeom>
          <a:ln w="19050">
            <a:solidFill>
              <a:srgbClr val="C00000"/>
            </a:solidFill>
          </a:ln>
        </p:spPr>
        <p:txBody>
          <a:bodyPr wrap="square">
            <a:spAutoFit/>
          </a:bodyPr>
          <a:lstStyle/>
          <a:p>
            <a:r>
              <a:rPr lang="en-US" sz="1400" dirty="0">
                <a:latin typeface="Chalkboard" panose="03050602040202020205" pitchFamily="66" charset="77"/>
              </a:rPr>
              <a:t>C. </a:t>
            </a:r>
            <a:r>
              <a:rPr lang="en-US" sz="1400" dirty="0" err="1">
                <a:latin typeface="Chalkboard" panose="03050602040202020205" pitchFamily="66" charset="77"/>
              </a:rPr>
              <a:t>Curto</a:t>
            </a:r>
            <a:r>
              <a:rPr lang="en-US" sz="1400" dirty="0">
                <a:latin typeface="Chalkboard" panose="03050602040202020205" pitchFamily="66" charset="77"/>
              </a:rPr>
              <a:t>, J. </a:t>
            </a:r>
            <a:r>
              <a:rPr lang="en-US" sz="1400" dirty="0" err="1">
                <a:latin typeface="Chalkboard" panose="03050602040202020205" pitchFamily="66" charset="77"/>
              </a:rPr>
              <a:t>Geneson</a:t>
            </a:r>
            <a:r>
              <a:rPr lang="en-US" sz="1400" dirty="0">
                <a:latin typeface="Chalkboard" panose="03050602040202020205" pitchFamily="66" charset="77"/>
              </a:rPr>
              <a:t>, K. Morrison. Fixed points of threshold-linear networks. </a:t>
            </a:r>
          </a:p>
          <a:p>
            <a:r>
              <a:rPr lang="en-US" sz="1400" dirty="0">
                <a:latin typeface="Chalkboard" panose="03050602040202020205" pitchFamily="66" charset="77"/>
              </a:rPr>
              <a:t>Neural Comp., 2018 (in press), available at https://</a:t>
            </a:r>
            <a:r>
              <a:rPr lang="en-US" sz="1400" dirty="0" err="1">
                <a:latin typeface="Chalkboard" panose="03050602040202020205" pitchFamily="66" charset="77"/>
              </a:rPr>
              <a:t>arxiv.org</a:t>
            </a:r>
            <a:r>
              <a:rPr lang="en-US" sz="1400" dirty="0">
                <a:latin typeface="Chalkboard" panose="03050602040202020205" pitchFamily="66" charset="77"/>
              </a:rPr>
              <a:t>/abs/1804.00794</a:t>
            </a:r>
          </a:p>
        </p:txBody>
      </p:sp>
      <p:sp>
        <p:nvSpPr>
          <p:cNvPr id="2" name="Rectangle 1">
            <a:extLst>
              <a:ext uri="{FF2B5EF4-FFF2-40B4-BE49-F238E27FC236}">
                <a16:creationId xmlns:a16="http://schemas.microsoft.com/office/drawing/2014/main" id="{7BE5725C-7EF0-EF48-B1B4-646D1A593CB2}"/>
              </a:ext>
            </a:extLst>
          </p:cNvPr>
          <p:cNvSpPr/>
          <p:nvPr/>
        </p:nvSpPr>
        <p:spPr>
          <a:xfrm>
            <a:off x="838200" y="4605754"/>
            <a:ext cx="7961988" cy="1754326"/>
          </a:xfrm>
          <a:prstGeom prst="rect">
            <a:avLst/>
          </a:prstGeom>
        </p:spPr>
        <p:txBody>
          <a:bodyPr wrap="none">
            <a:spAutoFit/>
          </a:bodyPr>
          <a:lstStyle/>
          <a:p>
            <a:r>
              <a:rPr lang="en-US" dirty="0">
                <a:latin typeface="Chalkboard" panose="03050602040202020205" pitchFamily="66" charset="77"/>
                <a:cs typeface="Lucida Grande"/>
              </a:rPr>
              <a:t>Main ideas for the proofs: </a:t>
            </a:r>
          </a:p>
          <a:p>
            <a:endParaRPr lang="en-US" dirty="0">
              <a:latin typeface="Chalkboard" panose="03050602040202020205" pitchFamily="66" charset="77"/>
              <a:cs typeface="Lucida Grande"/>
            </a:endParaRPr>
          </a:p>
          <a:p>
            <a:pPr marL="285750" indent="-285750">
              <a:buFont typeface="Arial" panose="020B0604020202020204" pitchFamily="34" charset="0"/>
              <a:buChar char="•"/>
            </a:pPr>
            <a:r>
              <a:rPr lang="en-US" dirty="0">
                <a:latin typeface="Chalkboard" panose="03050602040202020205" pitchFamily="66" charset="77"/>
                <a:cs typeface="Lucida Grande"/>
              </a:rPr>
              <a:t>fixed points </a:t>
            </a:r>
            <a:r>
              <a:rPr lang="en-US" dirty="0">
                <a:latin typeface="Chalkboard" panose="03050602040202020205" pitchFamily="66" charset="77"/>
                <a:cs typeface="Lucida Grande"/>
                <a:sym typeface="Wingdings" pitchFamily="2" charset="2"/>
              </a:rPr>
              <a:t></a:t>
            </a:r>
            <a:r>
              <a:rPr lang="en-US" dirty="0">
                <a:latin typeface="Chalkboard" panose="03050602040202020205" pitchFamily="66" charset="77"/>
                <a:cs typeface="Lucida Grande"/>
              </a:rPr>
              <a:t> signs coming from various Cramer’s rule determinants,</a:t>
            </a:r>
          </a:p>
          <a:p>
            <a:pPr marL="285750" indent="-285750">
              <a:buFont typeface="Arial" panose="020B0604020202020204" pitchFamily="34" charset="0"/>
              <a:buChar char="•"/>
            </a:pPr>
            <a:r>
              <a:rPr lang="en-US" dirty="0">
                <a:latin typeface="Chalkboard" panose="03050602040202020205" pitchFamily="66" charset="77"/>
                <a:cs typeface="Lucida Grande"/>
              </a:rPr>
              <a:t>figuring out relationships between various relevant determinants,</a:t>
            </a:r>
          </a:p>
          <a:p>
            <a:pPr marL="285750" indent="-285750">
              <a:buFont typeface="Arial" panose="020B0604020202020204" pitchFamily="34" charset="0"/>
              <a:buChar char="•"/>
            </a:pPr>
            <a:r>
              <a:rPr lang="en-US" dirty="0">
                <a:latin typeface="Chalkboard" panose="03050602040202020205" pitchFamily="66" charset="77"/>
                <a:cs typeface="Lucida Grande"/>
              </a:rPr>
              <a:t>constraints from the graphs on determinants, and thus on fixed points.</a:t>
            </a:r>
          </a:p>
          <a:p>
            <a:endParaRPr lang="en-US" dirty="0"/>
          </a:p>
        </p:txBody>
      </p:sp>
    </p:spTree>
    <p:extLst>
      <p:ext uri="{BB962C8B-B14F-4D97-AF65-F5344CB8AC3E}">
        <p14:creationId xmlns:p14="http://schemas.microsoft.com/office/powerpoint/2010/main" val="28396237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09663" y="1230868"/>
            <a:ext cx="8000937" cy="369332"/>
          </a:xfrm>
          <a:prstGeom prst="rect">
            <a:avLst/>
          </a:prstGeom>
        </p:spPr>
        <p:txBody>
          <a:bodyPr wrap="square">
            <a:spAutoFit/>
          </a:bodyPr>
          <a:lstStyle/>
          <a:p>
            <a:r>
              <a:rPr lang="en-US" dirty="0">
                <a:latin typeface="Lucida Grande CE"/>
                <a:cs typeface="Lucida Grande CE"/>
              </a:rPr>
              <a:t>If G has </a:t>
            </a:r>
            <a:r>
              <a:rPr lang="en-US" dirty="0">
                <a:solidFill>
                  <a:srgbClr val="BA0101"/>
                </a:solidFill>
                <a:latin typeface="Lucida Grande CE"/>
                <a:cs typeface="Lucida Grande CE"/>
              </a:rPr>
              <a:t>uniform in-degree</a:t>
            </a:r>
            <a:r>
              <a:rPr lang="en-US" dirty="0">
                <a:latin typeface="Lucida Grande CE"/>
                <a:cs typeface="Lucida Grande CE"/>
              </a:rPr>
              <a:t>, it supports a fixed point</a:t>
            </a:r>
            <a:endParaRPr lang="en-US" dirty="0">
              <a:solidFill>
                <a:srgbClr val="000000"/>
              </a:solidFill>
              <a:latin typeface="Lucida Grande CE"/>
              <a:cs typeface="Lucida Grande CE"/>
            </a:endParaRPr>
          </a:p>
        </p:txBody>
      </p:sp>
      <p:sp>
        <p:nvSpPr>
          <p:cNvPr id="11" name="Rectangle 10"/>
          <p:cNvSpPr/>
          <p:nvPr/>
        </p:nvSpPr>
        <p:spPr>
          <a:xfrm>
            <a:off x="636615" y="3239869"/>
            <a:ext cx="7746937" cy="646331"/>
          </a:xfrm>
          <a:prstGeom prst="rect">
            <a:avLst/>
          </a:prstGeom>
        </p:spPr>
        <p:txBody>
          <a:bodyPr wrap="square">
            <a:spAutoFit/>
          </a:bodyPr>
          <a:lstStyle/>
          <a:p>
            <a:r>
              <a:rPr lang="en-US" dirty="0">
                <a:solidFill>
                  <a:srgbClr val="000000"/>
                </a:solidFill>
                <a:latin typeface="Lucida Grande CE"/>
                <a:cs typeface="Lucida Grande CE"/>
              </a:rPr>
              <a:t>If a subgraph is a fixed point support, this fixed point may or may not </a:t>
            </a:r>
            <a:r>
              <a:rPr lang="en-US" dirty="0">
                <a:solidFill>
                  <a:srgbClr val="BA0101"/>
                </a:solidFill>
                <a:latin typeface="Lucida Grande CE"/>
                <a:cs typeface="Lucida Grande CE"/>
              </a:rPr>
              <a:t>survive</a:t>
            </a:r>
            <a:r>
              <a:rPr lang="en-US" dirty="0">
                <a:solidFill>
                  <a:srgbClr val="000000"/>
                </a:solidFill>
                <a:latin typeface="Lucida Grande CE"/>
                <a:cs typeface="Lucida Grande CE"/>
              </a:rPr>
              <a:t> to the full graph!</a:t>
            </a:r>
          </a:p>
        </p:txBody>
      </p:sp>
      <p:sp>
        <p:nvSpPr>
          <p:cNvPr id="10" name="Title 1"/>
          <p:cNvSpPr txBox="1">
            <a:spLocks/>
          </p:cNvSpPr>
          <p:nvPr/>
        </p:nvSpPr>
        <p:spPr bwMode="auto">
          <a:xfrm>
            <a:off x="609600" y="76200"/>
            <a:ext cx="769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panose="020B0600040502020204" pitchFamily="34" charset="0"/>
                <a:ea typeface="ＭＳ Ｐゴシック" charset="0"/>
                <a:cs typeface="Lucida Grande" panose="020B0600040502020204" pitchFamily="34" charset="0"/>
              </a:rPr>
              <a:t>A simple graph rule for cycles and other</a:t>
            </a:r>
          </a:p>
          <a:p>
            <a:r>
              <a:rPr lang="en-US" sz="2400" dirty="0">
                <a:latin typeface="Lucida Grande" panose="020B0600040502020204" pitchFamily="34" charset="0"/>
                <a:ea typeface="ＭＳ Ｐゴシック" charset="0"/>
                <a:cs typeface="Lucida Grande" panose="020B0600040502020204" pitchFamily="34" charset="0"/>
              </a:rPr>
              <a:t>uniform in-degree graphs</a:t>
            </a:r>
          </a:p>
        </p:txBody>
      </p:sp>
      <p:pic>
        <p:nvPicPr>
          <p:cNvPr id="4" name="Picture 3" descr="uniform-in-degree-motif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07" y="1550432"/>
            <a:ext cx="7909193" cy="1573768"/>
          </a:xfrm>
          <a:prstGeom prst="rect">
            <a:avLst/>
          </a:prstGeom>
        </p:spPr>
      </p:pic>
    </p:spTree>
    <p:extLst>
      <p:ext uri="{BB962C8B-B14F-4D97-AF65-F5344CB8AC3E}">
        <p14:creationId xmlns:p14="http://schemas.microsoft.com/office/powerpoint/2010/main" val="991083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09663" y="1230868"/>
            <a:ext cx="8000937" cy="369332"/>
          </a:xfrm>
          <a:prstGeom prst="rect">
            <a:avLst/>
          </a:prstGeom>
        </p:spPr>
        <p:txBody>
          <a:bodyPr wrap="square">
            <a:spAutoFit/>
          </a:bodyPr>
          <a:lstStyle/>
          <a:p>
            <a:r>
              <a:rPr lang="en-US" dirty="0">
                <a:latin typeface="Lucida Grande CE"/>
                <a:cs typeface="Lucida Grande CE"/>
              </a:rPr>
              <a:t>If G has </a:t>
            </a:r>
            <a:r>
              <a:rPr lang="en-US" dirty="0">
                <a:solidFill>
                  <a:srgbClr val="BA0101"/>
                </a:solidFill>
                <a:latin typeface="Lucida Grande CE"/>
                <a:cs typeface="Lucida Grande CE"/>
              </a:rPr>
              <a:t>uniform in-degree</a:t>
            </a:r>
            <a:r>
              <a:rPr lang="en-US" dirty="0">
                <a:latin typeface="Lucida Grande CE"/>
                <a:cs typeface="Lucida Grande CE"/>
              </a:rPr>
              <a:t>, it supports a fixed point</a:t>
            </a:r>
            <a:endParaRPr lang="en-US" dirty="0">
              <a:solidFill>
                <a:srgbClr val="000000"/>
              </a:solidFill>
              <a:latin typeface="Lucida Grande CE"/>
              <a:cs typeface="Lucida Grande CE"/>
            </a:endParaRPr>
          </a:p>
        </p:txBody>
      </p:sp>
      <p:sp>
        <p:nvSpPr>
          <p:cNvPr id="11" name="Rectangle 10"/>
          <p:cNvSpPr/>
          <p:nvPr/>
        </p:nvSpPr>
        <p:spPr>
          <a:xfrm>
            <a:off x="636615" y="3239869"/>
            <a:ext cx="7746937" cy="646331"/>
          </a:xfrm>
          <a:prstGeom prst="rect">
            <a:avLst/>
          </a:prstGeom>
        </p:spPr>
        <p:txBody>
          <a:bodyPr wrap="square">
            <a:spAutoFit/>
          </a:bodyPr>
          <a:lstStyle/>
          <a:p>
            <a:r>
              <a:rPr lang="en-US" dirty="0">
                <a:solidFill>
                  <a:srgbClr val="000000"/>
                </a:solidFill>
                <a:latin typeface="Lucida Grande CE"/>
                <a:cs typeface="Lucida Grande CE"/>
              </a:rPr>
              <a:t>If a subgraph is a fixed point support, this fixed point may or may not </a:t>
            </a:r>
            <a:r>
              <a:rPr lang="en-US" dirty="0">
                <a:solidFill>
                  <a:srgbClr val="BA0101"/>
                </a:solidFill>
                <a:latin typeface="Lucida Grande CE"/>
                <a:cs typeface="Lucida Grande CE"/>
              </a:rPr>
              <a:t>survive</a:t>
            </a:r>
            <a:r>
              <a:rPr lang="en-US" dirty="0">
                <a:solidFill>
                  <a:srgbClr val="000000"/>
                </a:solidFill>
                <a:latin typeface="Lucida Grande CE"/>
                <a:cs typeface="Lucida Grande CE"/>
              </a:rPr>
              <a:t> to the full graph!</a:t>
            </a:r>
          </a:p>
        </p:txBody>
      </p:sp>
      <p:sp>
        <p:nvSpPr>
          <p:cNvPr id="12" name="Rectangle 11"/>
          <p:cNvSpPr/>
          <p:nvPr/>
        </p:nvSpPr>
        <p:spPr>
          <a:xfrm>
            <a:off x="685800" y="4607004"/>
            <a:ext cx="7562222" cy="1092607"/>
          </a:xfrm>
          <a:prstGeom prst="rect">
            <a:avLst/>
          </a:prstGeom>
        </p:spPr>
        <p:txBody>
          <a:bodyPr wrap="square">
            <a:spAutoFit/>
          </a:bodyPr>
          <a:lstStyle/>
          <a:p>
            <a:pPr>
              <a:spcAft>
                <a:spcPts val="600"/>
              </a:spcAft>
            </a:pPr>
            <a:r>
              <a:rPr lang="en-US" sz="2000" u="sng" dirty="0">
                <a:latin typeface="Lucida Grande" panose="020B0600040502020204" pitchFamily="34" charset="0"/>
                <a:cs typeface="Lucida Grande" panose="020B0600040502020204" pitchFamily="34" charset="0"/>
              </a:rPr>
              <a:t>Theorem</a:t>
            </a:r>
            <a:r>
              <a:rPr lang="en-US" sz="2000" dirty="0">
                <a:latin typeface="Lucida Grande" panose="020B0600040502020204" pitchFamily="34" charset="0"/>
                <a:cs typeface="Lucida Grande" panose="020B0600040502020204" pitchFamily="34" charset="0"/>
              </a:rPr>
              <a:t>. Let G has uniform in-degree d.</a:t>
            </a:r>
          </a:p>
          <a:p>
            <a:pPr>
              <a:spcAft>
                <a:spcPts val="600"/>
              </a:spcAft>
            </a:pPr>
            <a:r>
              <a:rPr lang="en-US" sz="2000" dirty="0">
                <a:latin typeface="Lucida Grande" panose="020B0600040502020204" pitchFamily="34" charset="0"/>
                <a:cs typeface="Lucida Grande" panose="020B0600040502020204" pitchFamily="34" charset="0"/>
              </a:rPr>
              <a:t>Fixed point </a:t>
            </a:r>
            <a:r>
              <a:rPr lang="en-US" sz="2000" dirty="0">
                <a:solidFill>
                  <a:srgbClr val="BA0101"/>
                </a:solidFill>
                <a:latin typeface="Lucida Grande" panose="020B0600040502020204" pitchFamily="34" charset="0"/>
                <a:cs typeface="Lucida Grande" panose="020B0600040502020204" pitchFamily="34" charset="0"/>
              </a:rPr>
              <a:t>survives</a:t>
            </a:r>
            <a:r>
              <a:rPr lang="en-US" sz="2000" dirty="0">
                <a:latin typeface="Lucida Grande" panose="020B0600040502020204" pitchFamily="34" charset="0"/>
                <a:cs typeface="Lucida Grande" panose="020B0600040502020204" pitchFamily="34" charset="0"/>
              </a:rPr>
              <a:t>              no node outside G receives 									d+1 (or more) edges from G</a:t>
            </a:r>
            <a:endParaRPr lang="en-US" sz="2000" dirty="0">
              <a:solidFill>
                <a:srgbClr val="000000"/>
              </a:solidFill>
              <a:latin typeface="Lucida Grande" panose="020B0600040502020204" pitchFamily="34" charset="0"/>
              <a:cs typeface="Lucida Grande" panose="020B0600040502020204" pitchFamily="34" charset="0"/>
            </a:endParaRPr>
          </a:p>
        </p:txBody>
      </p:sp>
      <p:sp>
        <p:nvSpPr>
          <p:cNvPr id="13" name="Rounded Rectangle 12"/>
          <p:cNvSpPr/>
          <p:nvPr/>
        </p:nvSpPr>
        <p:spPr>
          <a:xfrm>
            <a:off x="541866" y="4495800"/>
            <a:ext cx="7746937" cy="1358443"/>
          </a:xfrm>
          <a:prstGeom prst="round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Lucida Grande"/>
              <a:cs typeface="Lucida Grande"/>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5080000"/>
            <a:ext cx="431800" cy="254000"/>
          </a:xfrm>
          <a:prstGeom prst="rect">
            <a:avLst/>
          </a:prstGeom>
        </p:spPr>
      </p:pic>
      <p:sp>
        <p:nvSpPr>
          <p:cNvPr id="10" name="Title 1"/>
          <p:cNvSpPr txBox="1">
            <a:spLocks/>
          </p:cNvSpPr>
          <p:nvPr/>
        </p:nvSpPr>
        <p:spPr bwMode="auto">
          <a:xfrm>
            <a:off x="609600" y="76200"/>
            <a:ext cx="769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panose="020B0600040502020204" pitchFamily="34" charset="0"/>
                <a:ea typeface="ＭＳ Ｐゴシック" charset="0"/>
                <a:cs typeface="Lucida Grande" panose="020B0600040502020204" pitchFamily="34" charset="0"/>
              </a:rPr>
              <a:t>A simple graph rule for cycles and other</a:t>
            </a:r>
          </a:p>
          <a:p>
            <a:r>
              <a:rPr lang="en-US" sz="2400" dirty="0">
                <a:latin typeface="Lucida Grande" panose="020B0600040502020204" pitchFamily="34" charset="0"/>
                <a:ea typeface="ＭＳ Ｐゴシック" charset="0"/>
                <a:cs typeface="Lucida Grande" panose="020B0600040502020204" pitchFamily="34" charset="0"/>
              </a:rPr>
              <a:t>uniform in-degree graphs</a:t>
            </a:r>
          </a:p>
        </p:txBody>
      </p:sp>
      <p:pic>
        <p:nvPicPr>
          <p:cNvPr id="4" name="Picture 3" descr="uniform-in-degree-motif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07" y="1550432"/>
            <a:ext cx="7909193" cy="1573768"/>
          </a:xfrm>
          <a:prstGeom prst="rect">
            <a:avLst/>
          </a:prstGeom>
        </p:spPr>
      </p:pic>
    </p:spTree>
    <p:extLst>
      <p:ext uri="{BB962C8B-B14F-4D97-AF65-F5344CB8AC3E}">
        <p14:creationId xmlns:p14="http://schemas.microsoft.com/office/powerpoint/2010/main" val="15173326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g-matched-panel-B.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927420"/>
            <a:ext cx="6324600" cy="2930580"/>
          </a:xfrm>
          <a:prstGeom prst="rect">
            <a:avLst/>
          </a:prstGeom>
        </p:spPr>
      </p:pic>
      <p:pic>
        <p:nvPicPr>
          <p:cNvPr id="4" name="Picture 3" descr="deg-matched-panel-A.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939322"/>
            <a:ext cx="6265333" cy="1809385"/>
          </a:xfrm>
          <a:prstGeom prst="rect">
            <a:avLst/>
          </a:prstGeom>
        </p:spPr>
      </p:pic>
      <p:sp>
        <p:nvSpPr>
          <p:cNvPr id="2" name="Rectangle 1"/>
          <p:cNvSpPr/>
          <p:nvPr/>
        </p:nvSpPr>
        <p:spPr>
          <a:xfrm>
            <a:off x="7239000" y="2154747"/>
            <a:ext cx="1086606" cy="707886"/>
          </a:xfrm>
          <a:prstGeom prst="rect">
            <a:avLst/>
          </a:prstGeom>
        </p:spPr>
        <p:txBody>
          <a:bodyPr wrap="none">
            <a:spAutoFit/>
          </a:bodyPr>
          <a:lstStyle/>
          <a:p>
            <a:r>
              <a:rPr lang="en-US" sz="2000" u="sng" dirty="0">
                <a:latin typeface="+mj-lt"/>
              </a:rPr>
              <a:t>3-cycles</a:t>
            </a:r>
            <a:endParaRPr lang="en-US" sz="2000" dirty="0">
              <a:latin typeface="+mj-lt"/>
            </a:endParaRPr>
          </a:p>
          <a:p>
            <a:r>
              <a:rPr lang="en-US" sz="2000" dirty="0">
                <a:latin typeface="+mj-lt"/>
              </a:rPr>
              <a:t>235, 145</a:t>
            </a:r>
          </a:p>
        </p:txBody>
      </p:sp>
      <p:sp>
        <p:nvSpPr>
          <p:cNvPr id="6" name="Rectangle 5"/>
          <p:cNvSpPr/>
          <p:nvPr/>
        </p:nvSpPr>
        <p:spPr>
          <a:xfrm>
            <a:off x="7239000" y="4286334"/>
            <a:ext cx="1598565" cy="707886"/>
          </a:xfrm>
          <a:prstGeom prst="rect">
            <a:avLst/>
          </a:prstGeom>
        </p:spPr>
        <p:txBody>
          <a:bodyPr wrap="none">
            <a:spAutoFit/>
          </a:bodyPr>
          <a:lstStyle/>
          <a:p>
            <a:r>
              <a:rPr lang="en-US" sz="2000" u="sng">
                <a:latin typeface="+mj-lt"/>
              </a:rPr>
              <a:t>3-cycles</a:t>
            </a:r>
            <a:endParaRPr lang="en-US" sz="2000">
              <a:latin typeface="+mj-lt"/>
            </a:endParaRPr>
          </a:p>
          <a:p>
            <a:r>
              <a:rPr lang="en-US" sz="2000">
                <a:latin typeface="+mj-lt"/>
              </a:rPr>
              <a:t>125, 253, 145</a:t>
            </a:r>
          </a:p>
        </p:txBody>
      </p:sp>
      <p:sp>
        <p:nvSpPr>
          <p:cNvPr id="12" name="Rectangle 11"/>
          <p:cNvSpPr/>
          <p:nvPr/>
        </p:nvSpPr>
        <p:spPr>
          <a:xfrm>
            <a:off x="281511" y="1793820"/>
            <a:ext cx="351378" cy="430887"/>
          </a:xfrm>
          <a:prstGeom prst="rect">
            <a:avLst/>
          </a:prstGeom>
        </p:spPr>
        <p:txBody>
          <a:bodyPr wrap="none">
            <a:spAutoFit/>
          </a:bodyPr>
          <a:lstStyle/>
          <a:p>
            <a:r>
              <a:rPr lang="en-US" sz="2200" dirty="0">
                <a:latin typeface="+mj-lt"/>
              </a:rPr>
              <a:t>A</a:t>
            </a:r>
          </a:p>
        </p:txBody>
      </p:sp>
      <p:sp>
        <p:nvSpPr>
          <p:cNvPr id="13" name="Rectangle 12"/>
          <p:cNvSpPr/>
          <p:nvPr/>
        </p:nvSpPr>
        <p:spPr>
          <a:xfrm>
            <a:off x="281511" y="4267200"/>
            <a:ext cx="338128" cy="430887"/>
          </a:xfrm>
          <a:prstGeom prst="rect">
            <a:avLst/>
          </a:prstGeom>
        </p:spPr>
        <p:txBody>
          <a:bodyPr wrap="none">
            <a:spAutoFit/>
          </a:bodyPr>
          <a:lstStyle/>
          <a:p>
            <a:r>
              <a:rPr lang="en-US" sz="2200" dirty="0">
                <a:latin typeface="+mj-lt"/>
              </a:rPr>
              <a:t>B</a:t>
            </a:r>
          </a:p>
        </p:txBody>
      </p:sp>
      <p:sp>
        <p:nvSpPr>
          <p:cNvPr id="18" name="5-Point Star 17">
            <a:extLst>
              <a:ext uri="{FF2B5EF4-FFF2-40B4-BE49-F238E27FC236}">
                <a16:creationId xmlns:a16="http://schemas.microsoft.com/office/drawing/2014/main" id="{C773DE16-3971-D741-8959-3941112155E0}"/>
              </a:ext>
            </a:extLst>
          </p:cNvPr>
          <p:cNvSpPr/>
          <p:nvPr/>
        </p:nvSpPr>
        <p:spPr>
          <a:xfrm>
            <a:off x="1905000" y="2659077"/>
            <a:ext cx="263622" cy="250686"/>
          </a:xfrm>
          <a:prstGeom prst="star5">
            <a:avLst/>
          </a:prstGeom>
          <a:solidFill>
            <a:srgbClr val="BA010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quot;No&quot; Symbol 18">
            <a:extLst>
              <a:ext uri="{FF2B5EF4-FFF2-40B4-BE49-F238E27FC236}">
                <a16:creationId xmlns:a16="http://schemas.microsoft.com/office/drawing/2014/main" id="{B7CF0333-69EE-2747-8E13-D9816F9509C4}"/>
              </a:ext>
            </a:extLst>
          </p:cNvPr>
          <p:cNvSpPr/>
          <p:nvPr/>
        </p:nvSpPr>
        <p:spPr>
          <a:xfrm>
            <a:off x="1066800" y="2697177"/>
            <a:ext cx="190500" cy="206515"/>
          </a:xfrm>
          <a:prstGeom prst="noSmoking">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5-Point Star 19">
            <a:extLst>
              <a:ext uri="{FF2B5EF4-FFF2-40B4-BE49-F238E27FC236}">
                <a16:creationId xmlns:a16="http://schemas.microsoft.com/office/drawing/2014/main" id="{759A5B65-57C6-E44C-A371-4FC70CC5255D}"/>
              </a:ext>
            </a:extLst>
          </p:cNvPr>
          <p:cNvSpPr/>
          <p:nvPr/>
        </p:nvSpPr>
        <p:spPr>
          <a:xfrm>
            <a:off x="1449604" y="4770591"/>
            <a:ext cx="263622" cy="250686"/>
          </a:xfrm>
          <a:prstGeom prst="star5">
            <a:avLst/>
          </a:prstGeom>
          <a:solidFill>
            <a:srgbClr val="BA010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5-Point Star 20">
            <a:extLst>
              <a:ext uri="{FF2B5EF4-FFF2-40B4-BE49-F238E27FC236}">
                <a16:creationId xmlns:a16="http://schemas.microsoft.com/office/drawing/2014/main" id="{39904F6C-168E-C94A-9225-A7A5A926D0F4}"/>
              </a:ext>
            </a:extLst>
          </p:cNvPr>
          <p:cNvSpPr/>
          <p:nvPr/>
        </p:nvSpPr>
        <p:spPr>
          <a:xfrm>
            <a:off x="1906804" y="5227791"/>
            <a:ext cx="263622" cy="250686"/>
          </a:xfrm>
          <a:prstGeom prst="star5">
            <a:avLst/>
          </a:prstGeom>
          <a:solidFill>
            <a:srgbClr val="BA010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quot;No&quot; Symbol 21">
            <a:extLst>
              <a:ext uri="{FF2B5EF4-FFF2-40B4-BE49-F238E27FC236}">
                <a16:creationId xmlns:a16="http://schemas.microsoft.com/office/drawing/2014/main" id="{5B800D6D-6829-584C-BF70-06ED779B9548}"/>
              </a:ext>
            </a:extLst>
          </p:cNvPr>
          <p:cNvSpPr/>
          <p:nvPr/>
        </p:nvSpPr>
        <p:spPr>
          <a:xfrm>
            <a:off x="1030504" y="5249877"/>
            <a:ext cx="190500" cy="206515"/>
          </a:xfrm>
          <a:prstGeom prst="noSmoking">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D1995282-48F1-1046-97E6-5DA59920ED43}"/>
              </a:ext>
            </a:extLst>
          </p:cNvPr>
          <p:cNvSpPr/>
          <p:nvPr/>
        </p:nvSpPr>
        <p:spPr>
          <a:xfrm>
            <a:off x="7239000" y="2873514"/>
            <a:ext cx="1851854" cy="707886"/>
          </a:xfrm>
          <a:prstGeom prst="rect">
            <a:avLst/>
          </a:prstGeom>
        </p:spPr>
        <p:txBody>
          <a:bodyPr wrap="none">
            <a:spAutoFit/>
          </a:bodyPr>
          <a:lstStyle/>
          <a:p>
            <a:r>
              <a:rPr lang="en-US" sz="2000" u="sng" dirty="0">
                <a:latin typeface="+mj-lt"/>
              </a:rPr>
              <a:t>3-cycle fixed pts</a:t>
            </a:r>
            <a:endParaRPr lang="en-US" sz="2000" dirty="0">
              <a:latin typeface="+mj-lt"/>
            </a:endParaRPr>
          </a:p>
          <a:p>
            <a:r>
              <a:rPr lang="en-US" sz="2000" dirty="0">
                <a:latin typeface="+mj-lt"/>
              </a:rPr>
              <a:t>235 only</a:t>
            </a:r>
          </a:p>
        </p:txBody>
      </p:sp>
      <p:sp>
        <p:nvSpPr>
          <p:cNvPr id="25" name="Rectangle 24">
            <a:extLst>
              <a:ext uri="{FF2B5EF4-FFF2-40B4-BE49-F238E27FC236}">
                <a16:creationId xmlns:a16="http://schemas.microsoft.com/office/drawing/2014/main" id="{9D785B0F-7FBC-564F-B779-C2E6DCAFEF14}"/>
              </a:ext>
            </a:extLst>
          </p:cNvPr>
          <p:cNvSpPr/>
          <p:nvPr/>
        </p:nvSpPr>
        <p:spPr>
          <a:xfrm>
            <a:off x="7239000" y="4995159"/>
            <a:ext cx="1851854" cy="707886"/>
          </a:xfrm>
          <a:prstGeom prst="rect">
            <a:avLst/>
          </a:prstGeom>
        </p:spPr>
        <p:txBody>
          <a:bodyPr wrap="none">
            <a:spAutoFit/>
          </a:bodyPr>
          <a:lstStyle/>
          <a:p>
            <a:r>
              <a:rPr lang="en-US" sz="2000" u="sng" dirty="0">
                <a:latin typeface="Calibri" panose="020F0502020204030204" pitchFamily="34" charset="0"/>
                <a:cs typeface="Calibri" panose="020F0502020204030204" pitchFamily="34" charset="0"/>
              </a:rPr>
              <a:t>3-cycle fixed pts</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125, 253 only</a:t>
            </a:r>
          </a:p>
        </p:txBody>
      </p:sp>
      <p:sp>
        <p:nvSpPr>
          <p:cNvPr id="28" name="Title 1">
            <a:extLst>
              <a:ext uri="{FF2B5EF4-FFF2-40B4-BE49-F238E27FC236}">
                <a16:creationId xmlns:a16="http://schemas.microsoft.com/office/drawing/2014/main" id="{25A75A30-7DF8-0D4A-A78D-1671982DCEBA}"/>
              </a:ext>
            </a:extLst>
          </p:cNvPr>
          <p:cNvSpPr txBox="1">
            <a:spLocks/>
          </p:cNvSpPr>
          <p:nvPr/>
        </p:nvSpPr>
        <p:spPr bwMode="auto">
          <a:xfrm>
            <a:off x="0" y="162632"/>
            <a:ext cx="9090854" cy="523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spcAft>
                <a:spcPts val="300"/>
              </a:spcAft>
            </a:pPr>
            <a:r>
              <a:rPr lang="en-US" sz="2400" dirty="0">
                <a:latin typeface="Lucida Grande" panose="020B0600040502020204" pitchFamily="34" charset="0"/>
                <a:cs typeface="Lucida Grande" panose="020B0600040502020204" pitchFamily="34" charset="0"/>
              </a:rPr>
              <a:t>Which 3-cycles have surviving fixed points?</a:t>
            </a:r>
          </a:p>
          <a:p>
            <a:pPr>
              <a:spcAft>
                <a:spcPts val="300"/>
              </a:spcAft>
            </a:pPr>
            <a:endParaRPr lang="en-US" sz="2400" dirty="0">
              <a:latin typeface="Lucida Grande" panose="020B0600040502020204" pitchFamily="34" charset="0"/>
              <a:cs typeface="Lucida Grande" panose="020B0600040502020204" pitchFamily="34" charset="0"/>
            </a:endParaRPr>
          </a:p>
        </p:txBody>
      </p:sp>
      <p:grpSp>
        <p:nvGrpSpPr>
          <p:cNvPr id="5" name="Group 4">
            <a:extLst>
              <a:ext uri="{FF2B5EF4-FFF2-40B4-BE49-F238E27FC236}">
                <a16:creationId xmlns:a16="http://schemas.microsoft.com/office/drawing/2014/main" id="{D9127221-C3B6-EE4A-A642-262DE27A0140}"/>
              </a:ext>
            </a:extLst>
          </p:cNvPr>
          <p:cNvGrpSpPr/>
          <p:nvPr/>
        </p:nvGrpSpPr>
        <p:grpSpPr>
          <a:xfrm>
            <a:off x="972178" y="609600"/>
            <a:ext cx="7562222" cy="1143000"/>
            <a:chOff x="685800" y="4490653"/>
            <a:chExt cx="7562222" cy="1143000"/>
          </a:xfrm>
        </p:grpSpPr>
        <p:sp>
          <p:nvSpPr>
            <p:cNvPr id="17" name="Rectangle 16">
              <a:extLst>
                <a:ext uri="{FF2B5EF4-FFF2-40B4-BE49-F238E27FC236}">
                  <a16:creationId xmlns:a16="http://schemas.microsoft.com/office/drawing/2014/main" id="{38AA452B-ACFE-424F-9529-343D85EB0E2B}"/>
                </a:ext>
              </a:extLst>
            </p:cNvPr>
            <p:cNvSpPr/>
            <p:nvPr/>
          </p:nvSpPr>
          <p:spPr>
            <a:xfrm>
              <a:off x="685800" y="4607004"/>
              <a:ext cx="7562222" cy="1000274"/>
            </a:xfrm>
            <a:prstGeom prst="rect">
              <a:avLst/>
            </a:prstGeom>
          </p:spPr>
          <p:txBody>
            <a:bodyPr wrap="square">
              <a:spAutoFit/>
            </a:bodyPr>
            <a:lstStyle/>
            <a:p>
              <a:pPr>
                <a:spcAft>
                  <a:spcPts val="600"/>
                </a:spcAft>
              </a:pPr>
              <a:r>
                <a:rPr lang="en-US" dirty="0">
                  <a:latin typeface="Lucida Grande" panose="020B0600040502020204" pitchFamily="34" charset="0"/>
                  <a:cs typeface="Lucida Grande" panose="020B0600040502020204" pitchFamily="34" charset="0"/>
                </a:rPr>
                <a:t>	</a:t>
              </a:r>
              <a:r>
                <a:rPr lang="en-US" u="sng" dirty="0">
                  <a:latin typeface="Lucida Grande" panose="020B0600040502020204" pitchFamily="34" charset="0"/>
                  <a:cs typeface="Lucida Grande" panose="020B0600040502020204" pitchFamily="34" charset="0"/>
                </a:rPr>
                <a:t>Corollary</a:t>
              </a:r>
              <a:r>
                <a:rPr lang="en-US" dirty="0">
                  <a:latin typeface="Lucida Grande" panose="020B0600040502020204" pitchFamily="34" charset="0"/>
                  <a:cs typeface="Lucida Grande" panose="020B0600040502020204" pitchFamily="34" charset="0"/>
                </a:rPr>
                <a:t>. Let G be a </a:t>
              </a:r>
              <a:r>
                <a:rPr lang="en-US" dirty="0">
                  <a:solidFill>
                    <a:srgbClr val="C00000"/>
                  </a:solidFill>
                  <a:latin typeface="Lucida Grande" panose="020B0600040502020204" pitchFamily="34" charset="0"/>
                  <a:cs typeface="Lucida Grande" panose="020B0600040502020204" pitchFamily="34" charset="0"/>
                </a:rPr>
                <a:t>cycle.</a:t>
              </a:r>
            </a:p>
            <a:p>
              <a:pPr>
                <a:spcAft>
                  <a:spcPts val="600"/>
                </a:spcAft>
              </a:pPr>
              <a:r>
                <a:rPr lang="en-US" dirty="0">
                  <a:latin typeface="Lucida Grande" panose="020B0600040502020204" pitchFamily="34" charset="0"/>
                  <a:cs typeface="Lucida Grande" panose="020B0600040502020204" pitchFamily="34" charset="0"/>
                </a:rPr>
                <a:t>	Fixed point </a:t>
              </a:r>
              <a:r>
                <a:rPr lang="en-US" dirty="0">
                  <a:solidFill>
                    <a:srgbClr val="BA0101"/>
                  </a:solidFill>
                  <a:latin typeface="Lucida Grande" panose="020B0600040502020204" pitchFamily="34" charset="0"/>
                  <a:cs typeface="Lucida Grande" panose="020B0600040502020204" pitchFamily="34" charset="0"/>
                </a:rPr>
                <a:t>survives</a:t>
              </a:r>
              <a:r>
                <a:rPr lang="en-US" dirty="0">
                  <a:latin typeface="Lucida Grande" panose="020B0600040502020204" pitchFamily="34" charset="0"/>
                  <a:cs typeface="Lucida Grande" panose="020B0600040502020204" pitchFamily="34" charset="0"/>
                </a:rPr>
                <a:t>           no node outside G receives 									    2 (or more) edges from G</a:t>
              </a:r>
              <a:endParaRPr lang="en-US" dirty="0">
                <a:solidFill>
                  <a:srgbClr val="000000"/>
                </a:solidFill>
                <a:latin typeface="Lucida Grande" panose="020B0600040502020204" pitchFamily="34" charset="0"/>
                <a:cs typeface="Lucida Grande" panose="020B0600040502020204" pitchFamily="34" charset="0"/>
              </a:endParaRPr>
            </a:p>
          </p:txBody>
        </p:sp>
        <p:sp>
          <p:nvSpPr>
            <p:cNvPr id="26" name="Rounded Rectangle 25">
              <a:extLst>
                <a:ext uri="{FF2B5EF4-FFF2-40B4-BE49-F238E27FC236}">
                  <a16:creationId xmlns:a16="http://schemas.microsoft.com/office/drawing/2014/main" id="{0B70AE76-C43F-6743-ADBC-E889A5AA75FA}"/>
                </a:ext>
              </a:extLst>
            </p:cNvPr>
            <p:cNvSpPr/>
            <p:nvPr/>
          </p:nvSpPr>
          <p:spPr>
            <a:xfrm>
              <a:off x="846666" y="4490653"/>
              <a:ext cx="6818096" cy="1143000"/>
            </a:xfrm>
            <a:prstGeom prst="round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ucida Grande"/>
                <a:cs typeface="Lucida Grande"/>
              </a:endParaRPr>
            </a:p>
          </p:txBody>
        </p:sp>
        <p:pic>
          <p:nvPicPr>
            <p:cNvPr id="27" name="Picture 26" descr="latex-image-1.pdf">
              <a:extLst>
                <a:ext uri="{FF2B5EF4-FFF2-40B4-BE49-F238E27FC236}">
                  <a16:creationId xmlns:a16="http://schemas.microsoft.com/office/drawing/2014/main" id="{CBBA5561-4621-1443-A88D-68BE1F504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5222" y="5021608"/>
              <a:ext cx="431800" cy="254000"/>
            </a:xfrm>
            <a:prstGeom prst="rect">
              <a:avLst/>
            </a:prstGeom>
          </p:spPr>
        </p:pic>
      </p:grpSp>
    </p:spTree>
    <p:extLst>
      <p:ext uri="{BB962C8B-B14F-4D97-AF65-F5344CB8AC3E}">
        <p14:creationId xmlns:p14="http://schemas.microsoft.com/office/powerpoint/2010/main" val="828681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CBB34-18C7-3E47-8515-3AAB1825A1BB}"/>
              </a:ext>
            </a:extLst>
          </p:cNvPr>
          <p:cNvPicPr>
            <a:picLocks noChangeAspect="1"/>
          </p:cNvPicPr>
          <p:nvPr/>
        </p:nvPicPr>
        <p:blipFill>
          <a:blip r:embed="rId2"/>
          <a:stretch>
            <a:fillRect/>
          </a:stretch>
        </p:blipFill>
        <p:spPr>
          <a:xfrm>
            <a:off x="0" y="762000"/>
            <a:ext cx="9144000" cy="5983111"/>
          </a:xfrm>
          <a:prstGeom prst="rect">
            <a:avLst/>
          </a:prstGeom>
        </p:spPr>
      </p:pic>
      <p:sp>
        <p:nvSpPr>
          <p:cNvPr id="4" name="Title 1">
            <a:extLst>
              <a:ext uri="{FF2B5EF4-FFF2-40B4-BE49-F238E27FC236}">
                <a16:creationId xmlns:a16="http://schemas.microsoft.com/office/drawing/2014/main" id="{3B2B040A-4AC5-DE49-8111-B1F4636D03BF}"/>
              </a:ext>
            </a:extLst>
          </p:cNvPr>
          <p:cNvSpPr>
            <a:spLocks noGrp="1"/>
          </p:cNvSpPr>
          <p:nvPr>
            <p:ph type="title"/>
          </p:nvPr>
        </p:nvSpPr>
        <p:spPr>
          <a:xfrm>
            <a:off x="609600" y="76200"/>
            <a:ext cx="7696200" cy="685800"/>
          </a:xfrm>
        </p:spPr>
        <p:txBody>
          <a:bodyPr/>
          <a:lstStyle/>
          <a:p>
            <a:r>
              <a:rPr lang="en-US" sz="2400" dirty="0">
                <a:latin typeface="Lucida Grande" panose="020B0600040502020204" pitchFamily="34" charset="0"/>
                <a:ea typeface="ＭＳ Ｐゴシック" charset="0"/>
                <a:cs typeface="Lucida Grande" panose="020B0600040502020204" pitchFamily="34" charset="0"/>
              </a:rPr>
              <a:t>Graph rules for permitted and forbidden motifs</a:t>
            </a:r>
          </a:p>
        </p:txBody>
      </p:sp>
    </p:spTree>
    <p:extLst>
      <p:ext uri="{BB962C8B-B14F-4D97-AF65-F5344CB8AC3E}">
        <p14:creationId xmlns:p14="http://schemas.microsoft.com/office/powerpoint/2010/main" val="3245479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2B040A-4AC5-DE49-8111-B1F4636D03BF}"/>
              </a:ext>
            </a:extLst>
          </p:cNvPr>
          <p:cNvSpPr>
            <a:spLocks noGrp="1"/>
          </p:cNvSpPr>
          <p:nvPr>
            <p:ph type="title"/>
          </p:nvPr>
        </p:nvSpPr>
        <p:spPr>
          <a:xfrm>
            <a:off x="609600" y="76200"/>
            <a:ext cx="7696200" cy="685800"/>
          </a:xfrm>
        </p:spPr>
        <p:txBody>
          <a:bodyPr/>
          <a:lstStyle/>
          <a:p>
            <a:r>
              <a:rPr lang="en-US" sz="2400" dirty="0">
                <a:latin typeface="Lucida Grande" panose="020B0600040502020204" pitchFamily="34" charset="0"/>
                <a:ea typeface="ＭＳ Ｐゴシック" charset="0"/>
                <a:cs typeface="Lucida Grande" panose="020B0600040502020204" pitchFamily="34" charset="0"/>
              </a:rPr>
              <a:t>Small core motifs</a:t>
            </a:r>
          </a:p>
        </p:txBody>
      </p:sp>
      <p:pic>
        <p:nvPicPr>
          <p:cNvPr id="5" name="Picture 4">
            <a:extLst>
              <a:ext uri="{FF2B5EF4-FFF2-40B4-BE49-F238E27FC236}">
                <a16:creationId xmlns:a16="http://schemas.microsoft.com/office/drawing/2014/main" id="{D6979AF5-629F-C141-9456-2FCD9A69EFB0}"/>
              </a:ext>
            </a:extLst>
          </p:cNvPr>
          <p:cNvPicPr>
            <a:picLocks noChangeAspect="1"/>
          </p:cNvPicPr>
          <p:nvPr/>
        </p:nvPicPr>
        <p:blipFill>
          <a:blip r:embed="rId2"/>
          <a:stretch>
            <a:fillRect/>
          </a:stretch>
        </p:blipFill>
        <p:spPr>
          <a:xfrm>
            <a:off x="368300" y="1676400"/>
            <a:ext cx="8407400" cy="3810000"/>
          </a:xfrm>
          <a:prstGeom prst="rect">
            <a:avLst/>
          </a:prstGeom>
        </p:spPr>
      </p:pic>
      <p:sp>
        <p:nvSpPr>
          <p:cNvPr id="6" name="Rectangle 5">
            <a:extLst>
              <a:ext uri="{FF2B5EF4-FFF2-40B4-BE49-F238E27FC236}">
                <a16:creationId xmlns:a16="http://schemas.microsoft.com/office/drawing/2014/main" id="{14D3B1A4-BA20-664F-9F1F-A8E68CCAA2A0}"/>
              </a:ext>
            </a:extLst>
          </p:cNvPr>
          <p:cNvSpPr/>
          <p:nvPr/>
        </p:nvSpPr>
        <p:spPr>
          <a:xfrm>
            <a:off x="457231" y="838200"/>
            <a:ext cx="8000937" cy="707886"/>
          </a:xfrm>
          <a:prstGeom prst="rect">
            <a:avLst/>
          </a:prstGeom>
        </p:spPr>
        <p:txBody>
          <a:bodyPr wrap="square">
            <a:spAutoFit/>
          </a:bodyPr>
          <a:lstStyle/>
          <a:p>
            <a:r>
              <a:rPr lang="en-US" sz="2000" dirty="0">
                <a:solidFill>
                  <a:srgbClr val="000000"/>
                </a:solidFill>
                <a:latin typeface="Lucida Grande CE"/>
                <a:cs typeface="Lucida Grande CE"/>
              </a:rPr>
              <a:t>Graph rules enabled us to prove there are exactly </a:t>
            </a:r>
            <a:r>
              <a:rPr lang="en-US" sz="2000" dirty="0">
                <a:solidFill>
                  <a:srgbClr val="C00000"/>
                </a:solidFill>
                <a:latin typeface="Lucida Grande CE"/>
                <a:cs typeface="Lucida Grande CE"/>
              </a:rPr>
              <a:t>9 core motifs </a:t>
            </a:r>
            <a:r>
              <a:rPr lang="en-US" sz="2000" dirty="0">
                <a:solidFill>
                  <a:srgbClr val="000000"/>
                </a:solidFill>
                <a:latin typeface="Lucida Grande CE"/>
                <a:cs typeface="Lucida Grande CE"/>
              </a:rPr>
              <a:t>up to size 4, and these are all parameter independent</a:t>
            </a:r>
          </a:p>
        </p:txBody>
      </p:sp>
    </p:spTree>
    <p:extLst>
      <p:ext uri="{BB962C8B-B14F-4D97-AF65-F5344CB8AC3E}">
        <p14:creationId xmlns:p14="http://schemas.microsoft.com/office/powerpoint/2010/main" val="1660623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2B040A-4AC5-DE49-8111-B1F4636D03BF}"/>
              </a:ext>
            </a:extLst>
          </p:cNvPr>
          <p:cNvSpPr>
            <a:spLocks noGrp="1"/>
          </p:cNvSpPr>
          <p:nvPr>
            <p:ph type="title"/>
          </p:nvPr>
        </p:nvSpPr>
        <p:spPr>
          <a:xfrm>
            <a:off x="609600" y="76200"/>
            <a:ext cx="7696200" cy="685800"/>
          </a:xfrm>
        </p:spPr>
        <p:txBody>
          <a:bodyPr/>
          <a:lstStyle/>
          <a:p>
            <a:r>
              <a:rPr lang="en-US" sz="2400" dirty="0">
                <a:latin typeface="Lucida Grande" panose="020B0600040502020204" pitchFamily="34" charset="0"/>
                <a:ea typeface="ＭＳ Ｐゴシック" charset="0"/>
                <a:cs typeface="Lucida Grande" panose="020B0600040502020204" pitchFamily="34" charset="0"/>
              </a:rPr>
              <a:t>Small core motifs</a:t>
            </a:r>
          </a:p>
        </p:txBody>
      </p:sp>
      <p:pic>
        <p:nvPicPr>
          <p:cNvPr id="5" name="Picture 4">
            <a:extLst>
              <a:ext uri="{FF2B5EF4-FFF2-40B4-BE49-F238E27FC236}">
                <a16:creationId xmlns:a16="http://schemas.microsoft.com/office/drawing/2014/main" id="{D6979AF5-629F-C141-9456-2FCD9A69EFB0}"/>
              </a:ext>
            </a:extLst>
          </p:cNvPr>
          <p:cNvPicPr>
            <a:picLocks noChangeAspect="1"/>
          </p:cNvPicPr>
          <p:nvPr/>
        </p:nvPicPr>
        <p:blipFill>
          <a:blip r:embed="rId2"/>
          <a:stretch>
            <a:fillRect/>
          </a:stretch>
        </p:blipFill>
        <p:spPr>
          <a:xfrm>
            <a:off x="368300" y="1676400"/>
            <a:ext cx="8407400" cy="3810000"/>
          </a:xfrm>
          <a:prstGeom prst="rect">
            <a:avLst/>
          </a:prstGeom>
        </p:spPr>
      </p:pic>
      <p:sp>
        <p:nvSpPr>
          <p:cNvPr id="6" name="Rectangle 5">
            <a:extLst>
              <a:ext uri="{FF2B5EF4-FFF2-40B4-BE49-F238E27FC236}">
                <a16:creationId xmlns:a16="http://schemas.microsoft.com/office/drawing/2014/main" id="{14D3B1A4-BA20-664F-9F1F-A8E68CCAA2A0}"/>
              </a:ext>
            </a:extLst>
          </p:cNvPr>
          <p:cNvSpPr/>
          <p:nvPr/>
        </p:nvSpPr>
        <p:spPr>
          <a:xfrm>
            <a:off x="457231" y="838200"/>
            <a:ext cx="8000937" cy="707886"/>
          </a:xfrm>
          <a:prstGeom prst="rect">
            <a:avLst/>
          </a:prstGeom>
        </p:spPr>
        <p:txBody>
          <a:bodyPr wrap="square">
            <a:spAutoFit/>
          </a:bodyPr>
          <a:lstStyle/>
          <a:p>
            <a:r>
              <a:rPr lang="en-US" sz="2000" dirty="0">
                <a:solidFill>
                  <a:srgbClr val="000000"/>
                </a:solidFill>
                <a:latin typeface="Lucida Grande CE"/>
                <a:cs typeface="Lucida Grande CE"/>
              </a:rPr>
              <a:t>Graph rules enabled us to prove there are exactly </a:t>
            </a:r>
            <a:r>
              <a:rPr lang="en-US" sz="2000" dirty="0">
                <a:solidFill>
                  <a:srgbClr val="C00000"/>
                </a:solidFill>
                <a:latin typeface="Lucida Grande CE"/>
                <a:cs typeface="Lucida Grande CE"/>
              </a:rPr>
              <a:t>9 core motifs </a:t>
            </a:r>
            <a:r>
              <a:rPr lang="en-US" sz="2000" dirty="0">
                <a:solidFill>
                  <a:srgbClr val="000000"/>
                </a:solidFill>
                <a:latin typeface="Lucida Grande CE"/>
                <a:cs typeface="Lucida Grande CE"/>
              </a:rPr>
              <a:t>up to size 4, and these are all parameter independent</a:t>
            </a:r>
          </a:p>
        </p:txBody>
      </p:sp>
      <p:sp>
        <p:nvSpPr>
          <p:cNvPr id="7" name="Rectangle 6">
            <a:extLst>
              <a:ext uri="{FF2B5EF4-FFF2-40B4-BE49-F238E27FC236}">
                <a16:creationId xmlns:a16="http://schemas.microsoft.com/office/drawing/2014/main" id="{D4E138E0-CC01-8746-9AE6-4E814C1A35C0}"/>
              </a:ext>
            </a:extLst>
          </p:cNvPr>
          <p:cNvSpPr/>
          <p:nvPr/>
        </p:nvSpPr>
        <p:spPr>
          <a:xfrm>
            <a:off x="457231" y="5638800"/>
            <a:ext cx="8534369" cy="707886"/>
          </a:xfrm>
          <a:prstGeom prst="rect">
            <a:avLst/>
          </a:prstGeom>
        </p:spPr>
        <p:txBody>
          <a:bodyPr wrap="square">
            <a:spAutoFit/>
          </a:bodyPr>
          <a:lstStyle/>
          <a:p>
            <a:r>
              <a:rPr lang="en-US" sz="2000" dirty="0">
                <a:solidFill>
                  <a:srgbClr val="000000"/>
                </a:solidFill>
                <a:latin typeface="Lucida Grande CE"/>
                <a:cs typeface="Lucida Grande CE"/>
              </a:rPr>
              <a:t>We can also prove there are </a:t>
            </a:r>
            <a:r>
              <a:rPr lang="en-US" sz="2000" dirty="0">
                <a:solidFill>
                  <a:srgbClr val="C00000"/>
                </a:solidFill>
                <a:latin typeface="Lucida Grande CE"/>
                <a:cs typeface="Lucida Grande CE"/>
              </a:rPr>
              <a:t>37 parameter-independent core motifs </a:t>
            </a:r>
            <a:r>
              <a:rPr lang="en-US" sz="2000" dirty="0">
                <a:solidFill>
                  <a:srgbClr val="000000"/>
                </a:solidFill>
                <a:latin typeface="Lucida Grande CE"/>
                <a:cs typeface="Lucida Grande CE"/>
              </a:rPr>
              <a:t>of size 5 (and 8 that depend on parameters)</a:t>
            </a:r>
          </a:p>
        </p:txBody>
      </p:sp>
    </p:spTree>
    <p:extLst>
      <p:ext uri="{BB962C8B-B14F-4D97-AF65-F5344CB8AC3E}">
        <p14:creationId xmlns:p14="http://schemas.microsoft.com/office/powerpoint/2010/main" val="3169110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E0D4520-CE54-034B-B649-1A6F6D3CECA7}"/>
              </a:ext>
            </a:extLst>
          </p:cNvPr>
          <p:cNvSpPr txBox="1"/>
          <p:nvPr/>
        </p:nvSpPr>
        <p:spPr>
          <a:xfrm>
            <a:off x="387928" y="937498"/>
            <a:ext cx="8382000" cy="707886"/>
          </a:xfrm>
          <a:prstGeom prst="rect">
            <a:avLst/>
          </a:prstGeom>
          <a:noFill/>
        </p:spPr>
        <p:txBody>
          <a:bodyPr wrap="square" rtlCol="0">
            <a:spAutoFit/>
          </a:bodyPr>
          <a:lstStyle/>
          <a:p>
            <a:r>
              <a:rPr lang="en-US" sz="2000" dirty="0">
                <a:latin typeface="Lucida Grande"/>
                <a:cs typeface="Lucida Grande"/>
              </a:rPr>
              <a:t>Complete analysis of the attractors of all 9608 non-isomorphic directed graphs on 5 neurons (for epsilon = .51 and delta =1.76).</a:t>
            </a:r>
          </a:p>
        </p:txBody>
      </p:sp>
      <p:pic>
        <p:nvPicPr>
          <p:cNvPr id="15" name="Picture 14" descr="graph-A.eps">
            <a:extLst>
              <a:ext uri="{FF2B5EF4-FFF2-40B4-BE49-F238E27FC236}">
                <a16:creationId xmlns:a16="http://schemas.microsoft.com/office/drawing/2014/main" id="{A5946B6B-8243-C848-A1C8-223F1D1AC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364" y="1937816"/>
            <a:ext cx="1393672" cy="1188720"/>
          </a:xfrm>
          <a:prstGeom prst="rect">
            <a:avLst/>
          </a:prstGeom>
        </p:spPr>
      </p:pic>
      <p:pic>
        <p:nvPicPr>
          <p:cNvPr id="16" name="Picture 15" descr="graph-B.eps">
            <a:extLst>
              <a:ext uri="{FF2B5EF4-FFF2-40B4-BE49-F238E27FC236}">
                <a16:creationId xmlns:a16="http://schemas.microsoft.com/office/drawing/2014/main" id="{33DA26BF-68A9-614E-8531-AEA6F7273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092" y="1940638"/>
            <a:ext cx="1393672" cy="1188720"/>
          </a:xfrm>
          <a:prstGeom prst="rect">
            <a:avLst/>
          </a:prstGeom>
        </p:spPr>
      </p:pic>
      <p:pic>
        <p:nvPicPr>
          <p:cNvPr id="17" name="Picture 16" descr="graph-C.eps">
            <a:extLst>
              <a:ext uri="{FF2B5EF4-FFF2-40B4-BE49-F238E27FC236}">
                <a16:creationId xmlns:a16="http://schemas.microsoft.com/office/drawing/2014/main" id="{08E34087-B94A-AC4B-B2F2-8FCB3808C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3928" y="1940638"/>
            <a:ext cx="1393672" cy="1188720"/>
          </a:xfrm>
          <a:prstGeom prst="rect">
            <a:avLst/>
          </a:prstGeom>
        </p:spPr>
      </p:pic>
      <p:sp>
        <p:nvSpPr>
          <p:cNvPr id="9" name="TextBox 8">
            <a:extLst>
              <a:ext uri="{FF2B5EF4-FFF2-40B4-BE49-F238E27FC236}">
                <a16:creationId xmlns:a16="http://schemas.microsoft.com/office/drawing/2014/main" id="{528E1CC9-70AA-5D43-B092-AFBFB941BE9E}"/>
              </a:ext>
            </a:extLst>
          </p:cNvPr>
          <p:cNvSpPr txBox="1"/>
          <p:nvPr/>
        </p:nvSpPr>
        <p:spPr>
          <a:xfrm>
            <a:off x="387928" y="3352800"/>
            <a:ext cx="8382000" cy="2985433"/>
          </a:xfrm>
          <a:prstGeom prst="rect">
            <a:avLst/>
          </a:prstGeom>
          <a:noFill/>
        </p:spPr>
        <p:txBody>
          <a:bodyPr wrap="square" rtlCol="0">
            <a:spAutoFit/>
          </a:bodyPr>
          <a:lstStyle/>
          <a:p>
            <a:r>
              <a:rPr lang="en-US" sz="2000" dirty="0">
                <a:latin typeface="Lucida Grande"/>
                <a:cs typeface="Lucida Grande"/>
              </a:rPr>
              <a:t>Rule of thumb correctly predicts the set of attractors as coming from (surviving) core motifs for </a:t>
            </a:r>
            <a:r>
              <a:rPr lang="en-US" sz="2000" u="sng" dirty="0">
                <a:solidFill>
                  <a:srgbClr val="A2001A"/>
                </a:solidFill>
                <a:latin typeface="Lucida Grande"/>
                <a:cs typeface="Lucida Grande"/>
              </a:rPr>
              <a:t>9586 out of the 9608</a:t>
            </a:r>
            <a:r>
              <a:rPr lang="en-US" sz="2000" dirty="0">
                <a:solidFill>
                  <a:srgbClr val="A2001A"/>
                </a:solidFill>
                <a:latin typeface="Lucida Grande"/>
                <a:cs typeface="Lucida Grande"/>
              </a:rPr>
              <a:t> </a:t>
            </a:r>
            <a:r>
              <a:rPr lang="en-US" sz="2000" dirty="0">
                <a:latin typeface="Lucida Grande"/>
                <a:cs typeface="Lucida Grande"/>
              </a:rPr>
              <a:t>graphs.</a:t>
            </a:r>
          </a:p>
          <a:p>
            <a:endParaRPr lang="en-US" sz="2000" dirty="0">
              <a:latin typeface="Lucida Grande"/>
              <a:cs typeface="Lucida Grande"/>
            </a:endParaRPr>
          </a:p>
          <a:p>
            <a:pPr marL="342900" indent="-342900">
              <a:buFont typeface="Arial" panose="020B0604020202020204" pitchFamily="34" charset="0"/>
              <a:buChar char="•"/>
            </a:pPr>
            <a:r>
              <a:rPr lang="en-US" sz="1600" dirty="0">
                <a:latin typeface="Lucida Grande"/>
                <a:cs typeface="Lucida Grande"/>
              </a:rPr>
              <a:t>There are 1053 graphs that have potential for dynamic attractors (contain an unstable core motif or no core motifs). From these 1053 graphs, </a:t>
            </a:r>
            <a:r>
              <a:rPr lang="en-US" sz="1600" u="sng" dirty="0">
                <a:solidFill>
                  <a:srgbClr val="A2001A"/>
                </a:solidFill>
                <a:latin typeface="Lucida Grande"/>
                <a:cs typeface="Lucida Grande"/>
              </a:rPr>
              <a:t>we observe 1130 dynamic attractors</a:t>
            </a:r>
            <a:r>
              <a:rPr lang="en-US" sz="1600" dirty="0">
                <a:latin typeface="Lucida Grande"/>
                <a:cs typeface="Lucida Grande"/>
              </a:rPr>
              <a:t>.</a:t>
            </a:r>
          </a:p>
          <a:p>
            <a:pPr marL="342900" indent="-342900">
              <a:buFont typeface="Arial" panose="020B0604020202020204" pitchFamily="34" charset="0"/>
              <a:buChar char="•"/>
            </a:pPr>
            <a:endParaRPr lang="en-US" sz="1600" dirty="0">
              <a:latin typeface="Lucida Grande"/>
              <a:cs typeface="Lucida Grande"/>
            </a:endParaRPr>
          </a:p>
          <a:p>
            <a:pPr marL="342900" indent="-342900">
              <a:buFont typeface="Arial" panose="020B0604020202020204" pitchFamily="34" charset="0"/>
              <a:buChar char="•"/>
            </a:pPr>
            <a:r>
              <a:rPr lang="en-US" sz="1600" dirty="0">
                <a:latin typeface="Lucida Grande"/>
                <a:cs typeface="Lucida Grande"/>
              </a:rPr>
              <a:t>Of these 1130 dynamic attractors, </a:t>
            </a:r>
            <a:r>
              <a:rPr lang="en-US" sz="1600" u="sng" dirty="0">
                <a:solidFill>
                  <a:srgbClr val="A2001A"/>
                </a:solidFill>
                <a:latin typeface="Lucida Grande"/>
                <a:cs typeface="Lucida Grande"/>
              </a:rPr>
              <a:t>approximately 40 are qualitatively distinct</a:t>
            </a:r>
            <a:r>
              <a:rPr lang="en-US" sz="1600" dirty="0">
                <a:latin typeface="Lucida Grande"/>
                <a:cs typeface="Lucida Grande"/>
              </a:rPr>
              <a:t>. </a:t>
            </a:r>
          </a:p>
          <a:p>
            <a:pPr marL="342900" indent="-342900">
              <a:buFont typeface="Arial" panose="020B0604020202020204" pitchFamily="34" charset="0"/>
              <a:buChar char="•"/>
            </a:pPr>
            <a:endParaRPr lang="en-US" sz="1600" dirty="0">
              <a:latin typeface="Lucida Grande"/>
              <a:cs typeface="Lucida Grande"/>
            </a:endParaRPr>
          </a:p>
          <a:p>
            <a:pPr marL="342900" indent="-342900">
              <a:buFont typeface="Arial" panose="020B0604020202020204" pitchFamily="34" charset="0"/>
              <a:buChar char="•"/>
            </a:pPr>
            <a:r>
              <a:rPr lang="en-US" sz="1600" dirty="0">
                <a:latin typeface="Lucida Grande"/>
                <a:cs typeface="Lucida Grande"/>
              </a:rPr>
              <a:t>Note: There are 19 graphs that have a core motif with no corresponding attractor, and 3 graphs that have *no* core motifs in this parameter regime.</a:t>
            </a:r>
          </a:p>
        </p:txBody>
      </p:sp>
      <p:sp>
        <p:nvSpPr>
          <p:cNvPr id="8" name="Title 1">
            <a:extLst>
              <a:ext uri="{FF2B5EF4-FFF2-40B4-BE49-F238E27FC236}">
                <a16:creationId xmlns:a16="http://schemas.microsoft.com/office/drawing/2014/main" id="{BBD70D17-2AE6-C44E-85B0-3291066434FD}"/>
              </a:ext>
            </a:extLst>
          </p:cNvPr>
          <p:cNvSpPr txBox="1">
            <a:spLocks/>
          </p:cNvSpPr>
          <p:nvPr/>
        </p:nvSpPr>
        <p:spPr bwMode="auto">
          <a:xfrm>
            <a:off x="762000" y="76200"/>
            <a:ext cx="769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panose="020B0600040502020204" pitchFamily="34" charset="0"/>
                <a:ea typeface="ＭＳ Ｐゴシック" charset="0"/>
                <a:cs typeface="Lucida Grande" panose="020B0600040502020204" pitchFamily="34" charset="0"/>
              </a:rPr>
              <a:t>Testing the Rule of Thumb on ALL n=5 graphs</a:t>
            </a:r>
          </a:p>
        </p:txBody>
      </p:sp>
    </p:spTree>
    <p:extLst>
      <p:ext uri="{BB962C8B-B14F-4D97-AF65-F5344CB8AC3E}">
        <p14:creationId xmlns:p14="http://schemas.microsoft.com/office/powerpoint/2010/main" val="1249349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71752" y="6478733"/>
            <a:ext cx="5600848" cy="307777"/>
          </a:xfrm>
          <a:prstGeom prst="rect">
            <a:avLst/>
          </a:prstGeom>
        </p:spPr>
        <p:txBody>
          <a:bodyPr wrap="square">
            <a:spAutoFit/>
          </a:bodyPr>
          <a:lstStyle/>
          <a:p>
            <a:r>
              <a:rPr lang="en-US" sz="1400" dirty="0">
                <a:latin typeface="Lucida Grande"/>
                <a:cs typeface="Lucida Grande"/>
              </a:rPr>
              <a:t>Data from Eva </a:t>
            </a:r>
            <a:r>
              <a:rPr lang="en-US" sz="1400" dirty="0" err="1">
                <a:latin typeface="Lucida Grande"/>
                <a:cs typeface="Lucida Grande"/>
              </a:rPr>
              <a:t>Pastalkova’s</a:t>
            </a:r>
            <a:r>
              <a:rPr lang="en-US" sz="1400" dirty="0">
                <a:latin typeface="Lucida Grande"/>
                <a:cs typeface="Lucida Grande"/>
              </a:rPr>
              <a:t> Lab at </a:t>
            </a:r>
            <a:r>
              <a:rPr lang="en-US" sz="1400" dirty="0" err="1">
                <a:latin typeface="Lucida Grande"/>
                <a:cs typeface="Lucida Grande"/>
              </a:rPr>
              <a:t>Janelia</a:t>
            </a:r>
            <a:r>
              <a:rPr lang="en-US" sz="1400" dirty="0">
                <a:latin typeface="Lucida Grande"/>
                <a:cs typeface="Lucida Grande"/>
              </a:rPr>
              <a:t> Research Campus</a:t>
            </a:r>
          </a:p>
        </p:txBody>
      </p:sp>
      <p:grpSp>
        <p:nvGrpSpPr>
          <p:cNvPr id="5" name="Group 4"/>
          <p:cNvGrpSpPr/>
          <p:nvPr/>
        </p:nvGrpSpPr>
        <p:grpSpPr>
          <a:xfrm>
            <a:off x="4953001" y="457200"/>
            <a:ext cx="3886199" cy="5943600"/>
            <a:chOff x="2743200" y="685800"/>
            <a:chExt cx="3886199" cy="5943600"/>
          </a:xfrm>
        </p:grpSpPr>
        <p:pic>
          <p:nvPicPr>
            <p:cNvPr id="8" name="Picture 7"/>
            <p:cNvPicPr>
              <a:picLocks noChangeAspect="1"/>
            </p:cNvPicPr>
            <p:nvPr/>
          </p:nvPicPr>
          <p:blipFill>
            <a:blip r:embed="rId3"/>
            <a:stretch>
              <a:fillRect/>
            </a:stretch>
          </p:blipFill>
          <p:spPr>
            <a:xfrm>
              <a:off x="2837425" y="685800"/>
              <a:ext cx="3791974" cy="5943600"/>
            </a:xfrm>
            <a:prstGeom prst="rect">
              <a:avLst/>
            </a:prstGeom>
          </p:spPr>
        </p:pic>
        <p:sp>
          <p:nvSpPr>
            <p:cNvPr id="4" name="Rectangle 3"/>
            <p:cNvSpPr/>
            <p:nvPr/>
          </p:nvSpPr>
          <p:spPr>
            <a:xfrm>
              <a:off x="2743200" y="762000"/>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rotWithShape="1">
          <a:blip r:embed="rId4"/>
          <a:srcRect b="5707"/>
          <a:stretch/>
        </p:blipFill>
        <p:spPr>
          <a:xfrm>
            <a:off x="231047" y="1035756"/>
            <a:ext cx="4612161" cy="3917244"/>
          </a:xfrm>
          <a:prstGeom prst="rect">
            <a:avLst/>
          </a:prstGeom>
        </p:spPr>
      </p:pic>
      <p:sp>
        <p:nvSpPr>
          <p:cNvPr id="9" name="Title 1"/>
          <p:cNvSpPr>
            <a:spLocks noGrp="1"/>
          </p:cNvSpPr>
          <p:nvPr>
            <p:ph type="title"/>
          </p:nvPr>
        </p:nvSpPr>
        <p:spPr>
          <a:xfrm>
            <a:off x="762000" y="76200"/>
            <a:ext cx="7696200" cy="685800"/>
          </a:xfrm>
        </p:spPr>
        <p:txBody>
          <a:bodyPr/>
          <a:lstStyle/>
          <a:p>
            <a:r>
              <a:rPr lang="en-US" sz="2400" dirty="0">
                <a:latin typeface="Lucida Grande"/>
                <a:ea typeface="ＭＳ Ｐゴシック" charset="0"/>
                <a:cs typeface="Lucida Grande"/>
              </a:rPr>
              <a:t>Example: ripple sequences in hippocampus</a:t>
            </a:r>
          </a:p>
        </p:txBody>
      </p:sp>
      <p:sp>
        <p:nvSpPr>
          <p:cNvPr id="11" name="Rectangle 10"/>
          <p:cNvSpPr/>
          <p:nvPr/>
        </p:nvSpPr>
        <p:spPr>
          <a:xfrm>
            <a:off x="6400800" y="1828800"/>
            <a:ext cx="685800" cy="381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248400" y="3657600"/>
            <a:ext cx="685800" cy="36576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248400" y="5349240"/>
            <a:ext cx="685800" cy="36576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860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767BF0-1AA4-944D-85B2-33799BB1EE37}"/>
              </a:ext>
            </a:extLst>
          </p:cNvPr>
          <p:cNvSpPr txBox="1"/>
          <p:nvPr/>
        </p:nvSpPr>
        <p:spPr>
          <a:xfrm>
            <a:off x="1447800" y="3733800"/>
            <a:ext cx="5186035" cy="2031325"/>
          </a:xfrm>
          <a:prstGeom prst="rect">
            <a:avLst/>
          </a:prstGeom>
          <a:noFill/>
        </p:spPr>
        <p:txBody>
          <a:bodyPr wrap="none" rtlCol="0">
            <a:spAutoFit/>
          </a:bodyPr>
          <a:lstStyle/>
          <a:p>
            <a:r>
              <a:rPr lang="en-US" dirty="0" err="1"/>
              <a:t>Matlab</a:t>
            </a:r>
            <a:r>
              <a:rPr lang="en-US" dirty="0"/>
              <a:t> code for book chapter:</a:t>
            </a:r>
          </a:p>
          <a:p>
            <a:endParaRPr lang="en-US" dirty="0"/>
          </a:p>
          <a:p>
            <a:r>
              <a:rPr lang="en-US" dirty="0">
                <a:hlinkClick r:id="rId3"/>
              </a:rPr>
              <a:t>https://github.com/nebneuron/CTLN-bookchapter</a:t>
            </a:r>
            <a:br>
              <a:rPr lang="en-US" dirty="0"/>
            </a:br>
            <a:br>
              <a:rPr lang="en-US" dirty="0"/>
            </a:br>
            <a:br>
              <a:rPr lang="en-US" dirty="0"/>
            </a:br>
            <a:endParaRPr lang="en-US" dirty="0"/>
          </a:p>
          <a:p>
            <a:endParaRPr lang="en-US" dirty="0"/>
          </a:p>
        </p:txBody>
      </p:sp>
      <p:sp>
        <p:nvSpPr>
          <p:cNvPr id="6" name="TextBox 5">
            <a:extLst>
              <a:ext uri="{FF2B5EF4-FFF2-40B4-BE49-F238E27FC236}">
                <a16:creationId xmlns:a16="http://schemas.microsoft.com/office/drawing/2014/main" id="{98DEA9B9-81D6-9F46-AB3F-E4D1EEDA15CA}"/>
              </a:ext>
            </a:extLst>
          </p:cNvPr>
          <p:cNvSpPr txBox="1"/>
          <p:nvPr/>
        </p:nvSpPr>
        <p:spPr>
          <a:xfrm>
            <a:off x="1447800" y="1981200"/>
            <a:ext cx="5615640" cy="1200329"/>
          </a:xfrm>
          <a:prstGeom prst="rect">
            <a:avLst/>
          </a:prstGeom>
          <a:noFill/>
        </p:spPr>
        <p:txBody>
          <a:bodyPr wrap="none" rtlCol="0">
            <a:spAutoFit/>
          </a:bodyPr>
          <a:lstStyle/>
          <a:p>
            <a:r>
              <a:rPr lang="en-US" dirty="0" err="1"/>
              <a:t>Matlab</a:t>
            </a:r>
            <a:r>
              <a:rPr lang="en-US" dirty="0"/>
              <a:t> code for n=5 classification of CTLN attractors:</a:t>
            </a:r>
          </a:p>
          <a:p>
            <a:endParaRPr lang="en-US" dirty="0"/>
          </a:p>
          <a:p>
            <a:r>
              <a:rPr lang="en-US" dirty="0">
                <a:hlinkClick r:id="rId4"/>
              </a:rPr>
              <a:t>https://github.com/ccurto/n5-graphs-package</a:t>
            </a:r>
            <a:endParaRPr lang="en-US" dirty="0"/>
          </a:p>
          <a:p>
            <a:endParaRPr lang="en-US" dirty="0"/>
          </a:p>
        </p:txBody>
      </p:sp>
      <p:sp>
        <p:nvSpPr>
          <p:cNvPr id="7" name="Title 1">
            <a:extLst>
              <a:ext uri="{FF2B5EF4-FFF2-40B4-BE49-F238E27FC236}">
                <a16:creationId xmlns:a16="http://schemas.microsoft.com/office/drawing/2014/main" id="{2F1E86B9-7218-A045-820C-B82A6B9466BF}"/>
              </a:ext>
            </a:extLst>
          </p:cNvPr>
          <p:cNvSpPr txBox="1">
            <a:spLocks/>
          </p:cNvSpPr>
          <p:nvPr/>
        </p:nvSpPr>
        <p:spPr bwMode="auto">
          <a:xfrm>
            <a:off x="609600" y="381000"/>
            <a:ext cx="769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2400" dirty="0">
                <a:latin typeface="Lucida Grande" panose="020B0600040502020204" pitchFamily="34" charset="0"/>
                <a:ea typeface="ＭＳ Ｐゴシック" charset="0"/>
                <a:cs typeface="Lucida Grande" panose="020B0600040502020204" pitchFamily="34" charset="0"/>
              </a:rPr>
              <a:t>Pause to check out code</a:t>
            </a:r>
          </a:p>
        </p:txBody>
      </p:sp>
    </p:spTree>
    <p:extLst>
      <p:ext uri="{BB962C8B-B14F-4D97-AF65-F5344CB8AC3E}">
        <p14:creationId xmlns:p14="http://schemas.microsoft.com/office/powerpoint/2010/main" val="4173193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762000" y="76200"/>
            <a:ext cx="7696200" cy="685800"/>
          </a:xfrm>
        </p:spPr>
        <p:txBody>
          <a:bodyPr/>
          <a:lstStyle/>
          <a:p>
            <a:r>
              <a:rPr lang="en-US" sz="2400" dirty="0">
                <a:latin typeface="Lucida Grande"/>
                <a:ea typeface="ＭＳ Ｐゴシック" charset="0"/>
                <a:cs typeface="Lucida Grande"/>
              </a:rPr>
              <a:t>Sequences from CPGs</a:t>
            </a:r>
          </a:p>
        </p:txBody>
      </p:sp>
      <p:sp>
        <p:nvSpPr>
          <p:cNvPr id="4" name="Rectangle 3"/>
          <p:cNvSpPr/>
          <p:nvPr/>
        </p:nvSpPr>
        <p:spPr>
          <a:xfrm>
            <a:off x="1842795" y="2133600"/>
            <a:ext cx="290805"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81000" y="3810000"/>
            <a:ext cx="2882096" cy="1371600"/>
          </a:xfrm>
          <a:prstGeom prst="rect">
            <a:avLst/>
          </a:prstGeom>
        </p:spPr>
      </p:pic>
      <p:grpSp>
        <p:nvGrpSpPr>
          <p:cNvPr id="7" name="Group 6"/>
          <p:cNvGrpSpPr/>
          <p:nvPr/>
        </p:nvGrpSpPr>
        <p:grpSpPr>
          <a:xfrm>
            <a:off x="3613825" y="2895600"/>
            <a:ext cx="5072975" cy="3200400"/>
            <a:chOff x="3613825" y="1981200"/>
            <a:chExt cx="5072975" cy="3200400"/>
          </a:xfrm>
        </p:grpSpPr>
        <p:pic>
          <p:nvPicPr>
            <p:cNvPr id="5" name="Picture 4"/>
            <p:cNvPicPr>
              <a:picLocks noChangeAspect="1"/>
            </p:cNvPicPr>
            <p:nvPr/>
          </p:nvPicPr>
          <p:blipFill>
            <a:blip r:embed="rId4"/>
            <a:stretch>
              <a:fillRect/>
            </a:stretch>
          </p:blipFill>
          <p:spPr>
            <a:xfrm>
              <a:off x="3613825" y="1981200"/>
              <a:ext cx="5072975" cy="3200400"/>
            </a:xfrm>
            <a:prstGeom prst="rect">
              <a:avLst/>
            </a:prstGeom>
          </p:spPr>
        </p:pic>
        <p:sp>
          <p:nvSpPr>
            <p:cNvPr id="6" name="Rectangle 5"/>
            <p:cNvSpPr/>
            <p:nvPr/>
          </p:nvSpPr>
          <p:spPr>
            <a:xfrm>
              <a:off x="3613825" y="1981200"/>
              <a:ext cx="348575"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p:cNvSpPr/>
          <p:nvPr/>
        </p:nvSpPr>
        <p:spPr>
          <a:xfrm>
            <a:off x="1295400" y="5181600"/>
            <a:ext cx="1448609" cy="646331"/>
          </a:xfrm>
          <a:prstGeom prst="rect">
            <a:avLst/>
          </a:prstGeom>
        </p:spPr>
        <p:txBody>
          <a:bodyPr wrap="none">
            <a:spAutoFit/>
          </a:bodyPr>
          <a:lstStyle/>
          <a:p>
            <a:pPr algn="ctr"/>
            <a:r>
              <a:rPr lang="en-US" dirty="0">
                <a:latin typeface="Lucida Grande"/>
                <a:cs typeface="Lucida Grande"/>
              </a:rPr>
              <a:t>crayfish </a:t>
            </a:r>
          </a:p>
          <a:p>
            <a:pPr algn="ctr"/>
            <a:r>
              <a:rPr lang="en-US" dirty="0">
                <a:latin typeface="Lucida Grande"/>
                <a:cs typeface="Lucida Grande"/>
              </a:rPr>
              <a:t>locomotion</a:t>
            </a:r>
          </a:p>
        </p:txBody>
      </p:sp>
      <p:sp>
        <p:nvSpPr>
          <p:cNvPr id="18" name="Rectangle 17"/>
          <p:cNvSpPr/>
          <p:nvPr/>
        </p:nvSpPr>
        <p:spPr>
          <a:xfrm>
            <a:off x="2495426" y="6232133"/>
            <a:ext cx="6419974" cy="307777"/>
          </a:xfrm>
          <a:prstGeom prst="rect">
            <a:avLst/>
          </a:prstGeom>
        </p:spPr>
        <p:txBody>
          <a:bodyPr wrap="square">
            <a:spAutoFit/>
          </a:bodyPr>
          <a:lstStyle/>
          <a:p>
            <a:pPr algn="r"/>
            <a:r>
              <a:rPr lang="en-US" sz="1400" dirty="0" err="1">
                <a:latin typeface="Lucida Grande"/>
                <a:cs typeface="Lucida Grande"/>
              </a:rPr>
              <a:t>Mulloney</a:t>
            </a:r>
            <a:r>
              <a:rPr lang="en-US" sz="1400" dirty="0">
                <a:latin typeface="Lucida Grande"/>
                <a:cs typeface="Lucida Grande"/>
              </a:rPr>
              <a:t> and </a:t>
            </a:r>
            <a:r>
              <a:rPr lang="en-US" sz="1400" dirty="0" err="1">
                <a:latin typeface="Lucida Grande"/>
                <a:cs typeface="Lucida Grande"/>
              </a:rPr>
              <a:t>Smarandache</a:t>
            </a:r>
            <a:r>
              <a:rPr lang="en-US" sz="1400" dirty="0">
                <a:latin typeface="Lucida Grande"/>
                <a:cs typeface="Lucida Grande"/>
              </a:rPr>
              <a:t> (2010) Frontiers in Behavioral Neuroscience</a:t>
            </a:r>
          </a:p>
        </p:txBody>
      </p:sp>
      <p:pic>
        <p:nvPicPr>
          <p:cNvPr id="11" name="Picture 10"/>
          <p:cNvPicPr>
            <a:picLocks noChangeAspect="1"/>
          </p:cNvPicPr>
          <p:nvPr/>
        </p:nvPicPr>
        <p:blipFill>
          <a:blip r:embed="rId5"/>
          <a:stretch>
            <a:fillRect/>
          </a:stretch>
        </p:blipFill>
        <p:spPr>
          <a:xfrm>
            <a:off x="685800" y="838200"/>
            <a:ext cx="2641600" cy="1524000"/>
          </a:xfrm>
          <a:prstGeom prst="rect">
            <a:avLst/>
          </a:prstGeom>
        </p:spPr>
      </p:pic>
      <p:pic>
        <p:nvPicPr>
          <p:cNvPr id="13" name="Picture 12"/>
          <p:cNvPicPr>
            <a:picLocks noChangeAspect="1"/>
          </p:cNvPicPr>
          <p:nvPr/>
        </p:nvPicPr>
        <p:blipFill>
          <a:blip r:embed="rId6"/>
          <a:stretch>
            <a:fillRect/>
          </a:stretch>
        </p:blipFill>
        <p:spPr>
          <a:xfrm>
            <a:off x="3581400" y="914400"/>
            <a:ext cx="3285811" cy="1371600"/>
          </a:xfrm>
          <a:prstGeom prst="rect">
            <a:avLst/>
          </a:prstGeom>
        </p:spPr>
      </p:pic>
      <p:sp>
        <p:nvSpPr>
          <p:cNvPr id="19" name="Rectangle 18"/>
          <p:cNvSpPr/>
          <p:nvPr/>
        </p:nvSpPr>
        <p:spPr>
          <a:xfrm>
            <a:off x="7162800" y="1143000"/>
            <a:ext cx="1448609" cy="646331"/>
          </a:xfrm>
          <a:prstGeom prst="rect">
            <a:avLst/>
          </a:prstGeom>
        </p:spPr>
        <p:txBody>
          <a:bodyPr wrap="none">
            <a:spAutoFit/>
          </a:bodyPr>
          <a:lstStyle/>
          <a:p>
            <a:pPr algn="ctr"/>
            <a:r>
              <a:rPr lang="en-US" dirty="0">
                <a:latin typeface="Lucida Grande"/>
                <a:cs typeface="Lucida Grande"/>
              </a:rPr>
              <a:t>lamprey</a:t>
            </a:r>
          </a:p>
          <a:p>
            <a:pPr algn="ctr"/>
            <a:r>
              <a:rPr lang="en-US" dirty="0">
                <a:latin typeface="Lucida Grande"/>
                <a:cs typeface="Lucida Grande"/>
              </a:rPr>
              <a:t>locomotion</a:t>
            </a:r>
          </a:p>
        </p:txBody>
      </p:sp>
      <p:sp>
        <p:nvSpPr>
          <p:cNvPr id="20" name="Rectangle 19"/>
          <p:cNvSpPr/>
          <p:nvPr/>
        </p:nvSpPr>
        <p:spPr>
          <a:xfrm>
            <a:off x="4717095" y="2283023"/>
            <a:ext cx="4122105" cy="307777"/>
          </a:xfrm>
          <a:prstGeom prst="rect">
            <a:avLst/>
          </a:prstGeom>
        </p:spPr>
        <p:txBody>
          <a:bodyPr wrap="none">
            <a:spAutoFit/>
          </a:bodyPr>
          <a:lstStyle/>
          <a:p>
            <a:pPr algn="r"/>
            <a:r>
              <a:rPr lang="en-US" sz="1400" dirty="0" err="1">
                <a:latin typeface="Lucida Grande"/>
                <a:cs typeface="Lucida Grande"/>
              </a:rPr>
              <a:t>Grillner</a:t>
            </a:r>
            <a:r>
              <a:rPr lang="en-US" sz="1400" dirty="0">
                <a:latin typeface="Lucida Grande"/>
                <a:cs typeface="Lucida Grande"/>
              </a:rPr>
              <a:t> (2003) Nature Reviews: Neuroscience</a:t>
            </a:r>
          </a:p>
        </p:txBody>
      </p:sp>
    </p:spTree>
    <p:extLst>
      <p:ext uri="{BB962C8B-B14F-4D97-AF65-F5344CB8AC3E}">
        <p14:creationId xmlns:p14="http://schemas.microsoft.com/office/powerpoint/2010/main" val="726954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85800" y="0"/>
            <a:ext cx="7696200" cy="990600"/>
          </a:xfrm>
        </p:spPr>
        <p:txBody>
          <a:bodyPr/>
          <a:lstStyle/>
          <a:p>
            <a:r>
              <a:rPr lang="en-US" sz="2400" dirty="0">
                <a:latin typeface="Chalkboard" charset="0"/>
                <a:ea typeface="ＭＳ Ｐゴシック" charset="0"/>
                <a:cs typeface="Chalkboard" charset="0"/>
              </a:rPr>
              <a:t>What other types of attractors are important for </a:t>
            </a:r>
            <a:br>
              <a:rPr lang="en-US" sz="2400" dirty="0">
                <a:latin typeface="Chalkboard" charset="0"/>
                <a:ea typeface="ＭＳ Ｐゴシック" charset="0"/>
                <a:cs typeface="Chalkboard" charset="0"/>
              </a:rPr>
            </a:br>
            <a:r>
              <a:rPr lang="en-US" sz="2400" dirty="0">
                <a:latin typeface="Chalkboard" charset="0"/>
                <a:ea typeface="ＭＳ Ｐゴシック" charset="0"/>
                <a:cs typeface="Chalkboard" charset="0"/>
              </a:rPr>
              <a:t>neural computation?</a:t>
            </a:r>
          </a:p>
        </p:txBody>
      </p:sp>
      <p:sp>
        <p:nvSpPr>
          <p:cNvPr id="4" name="TextBox 3"/>
          <p:cNvSpPr txBox="1"/>
          <p:nvPr/>
        </p:nvSpPr>
        <p:spPr>
          <a:xfrm>
            <a:off x="7635875" y="3251200"/>
            <a:ext cx="184666" cy="369332"/>
          </a:xfrm>
          <a:prstGeom prst="rect">
            <a:avLst/>
          </a:prstGeom>
          <a:noFill/>
        </p:spPr>
        <p:txBody>
          <a:bodyPr wrap="none" rtlCol="0">
            <a:spAutoFit/>
          </a:bodyPr>
          <a:lstStyle/>
          <a:p>
            <a:endParaRPr lang="en-US" dirty="0"/>
          </a:p>
        </p:txBody>
      </p:sp>
      <p:pic>
        <p:nvPicPr>
          <p:cNvPr id="12" name="Picture 11" descr="Sequential-memor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2438400"/>
            <a:ext cx="4152900" cy="2057400"/>
          </a:xfrm>
          <a:prstGeom prst="rect">
            <a:avLst/>
          </a:prstGeom>
        </p:spPr>
      </p:pic>
      <p:sp>
        <p:nvSpPr>
          <p:cNvPr id="13" name="Rectangle 12"/>
          <p:cNvSpPr/>
          <p:nvPr/>
        </p:nvSpPr>
        <p:spPr>
          <a:xfrm>
            <a:off x="1181100" y="1307068"/>
            <a:ext cx="6388712" cy="369332"/>
          </a:xfrm>
          <a:prstGeom prst="rect">
            <a:avLst/>
          </a:prstGeom>
        </p:spPr>
        <p:txBody>
          <a:bodyPr wrap="none">
            <a:spAutoFit/>
          </a:bodyPr>
          <a:lstStyle/>
          <a:p>
            <a:r>
              <a:rPr lang="en-US" dirty="0">
                <a:latin typeface="Chalkboard" charset="0"/>
                <a:cs typeface="Chalkboard" charset="0"/>
              </a:rPr>
              <a:t>Example: You want to remember Jenny’s phone # 867-5309</a:t>
            </a:r>
            <a:endParaRPr lang="en-US" dirty="0"/>
          </a:p>
        </p:txBody>
      </p:sp>
      <p:pic>
        <p:nvPicPr>
          <p:cNvPr id="14" name="Picture 13" descr="Limit-cycle-projecti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3149" y="2956560"/>
            <a:ext cx="1835451" cy="1463040"/>
          </a:xfrm>
          <a:prstGeom prst="rect">
            <a:avLst/>
          </a:prstGeom>
        </p:spPr>
      </p:pic>
      <p:sp>
        <p:nvSpPr>
          <p:cNvPr id="15" name="Rectangle 14"/>
          <p:cNvSpPr/>
          <p:nvPr/>
        </p:nvSpPr>
        <p:spPr>
          <a:xfrm>
            <a:off x="6530901" y="2524780"/>
            <a:ext cx="1012899" cy="523220"/>
          </a:xfrm>
          <a:prstGeom prst="rect">
            <a:avLst/>
          </a:prstGeom>
        </p:spPr>
        <p:txBody>
          <a:bodyPr wrap="none">
            <a:spAutoFit/>
          </a:bodyPr>
          <a:lstStyle/>
          <a:p>
            <a:pPr algn="ctr"/>
            <a:r>
              <a:rPr lang="en-US" sz="1400" dirty="0">
                <a:latin typeface="Chalkboard"/>
                <a:cs typeface="Chalkboard"/>
              </a:rPr>
              <a:t>projection </a:t>
            </a:r>
          </a:p>
          <a:p>
            <a:pPr algn="ctr"/>
            <a:r>
              <a:rPr lang="en-US" sz="1400" dirty="0">
                <a:latin typeface="Chalkboard"/>
                <a:cs typeface="Chalkboard"/>
              </a:rPr>
              <a:t>of activity</a:t>
            </a:r>
          </a:p>
        </p:txBody>
      </p:sp>
      <p:sp>
        <p:nvSpPr>
          <p:cNvPr id="17" name="Rectangle 16"/>
          <p:cNvSpPr/>
          <p:nvPr/>
        </p:nvSpPr>
        <p:spPr>
          <a:xfrm>
            <a:off x="533401" y="5105400"/>
            <a:ext cx="8032968" cy="646331"/>
          </a:xfrm>
          <a:prstGeom prst="rect">
            <a:avLst/>
          </a:prstGeom>
        </p:spPr>
        <p:txBody>
          <a:bodyPr wrap="none">
            <a:spAutoFit/>
          </a:bodyPr>
          <a:lstStyle/>
          <a:p>
            <a:pPr algn="ctr"/>
            <a:r>
              <a:rPr lang="en-US" dirty="0">
                <a:solidFill>
                  <a:srgbClr val="BA0101"/>
                </a:solidFill>
                <a:latin typeface="Chalkboard" charset="0"/>
                <a:cs typeface="Chalkboard" charset="0"/>
              </a:rPr>
              <a:t>Limit cycles</a:t>
            </a:r>
            <a:r>
              <a:rPr lang="en-US" dirty="0">
                <a:latin typeface="Chalkboard" charset="0"/>
                <a:cs typeface="Chalkboard" charset="0"/>
              </a:rPr>
              <a:t> are also useful for modeling central pattern generators (CPGs) </a:t>
            </a:r>
          </a:p>
          <a:p>
            <a:pPr algn="ctr"/>
            <a:r>
              <a:rPr lang="en-US" dirty="0">
                <a:latin typeface="Chalkboard" charset="0"/>
                <a:cs typeface="Chalkboard" charset="0"/>
              </a:rPr>
              <a:t>that govern respiration, locomotion, etc.</a:t>
            </a:r>
            <a:endParaRPr lang="en-US" dirty="0"/>
          </a:p>
        </p:txBody>
      </p:sp>
    </p:spTree>
    <p:extLst>
      <p:ext uri="{BB962C8B-B14F-4D97-AF65-F5344CB8AC3E}">
        <p14:creationId xmlns:p14="http://schemas.microsoft.com/office/powerpoint/2010/main" val="3093026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chemeClr val="tx1"/>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5893012</TotalTime>
  <Words>2729</Words>
  <Application>Microsoft Macintosh PowerPoint</Application>
  <PresentationFormat>On-screen Show (4:3)</PresentationFormat>
  <Paragraphs>405</Paragraphs>
  <Slides>70</Slides>
  <Notes>52</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ＭＳ Ｐゴシック</vt:lpstr>
      <vt:lpstr>Arial</vt:lpstr>
      <vt:lpstr>Calibri</vt:lpstr>
      <vt:lpstr>Chalkboard</vt:lpstr>
      <vt:lpstr>Helvetica</vt:lpstr>
      <vt:lpstr>Lucida Grande</vt:lpstr>
      <vt:lpstr>Lucida Grande CE</vt:lpstr>
      <vt:lpstr>Segoe UI Web (West European)</vt:lpstr>
      <vt:lpstr>Wingdings</vt:lpstr>
      <vt:lpstr>Office Theme</vt:lpstr>
      <vt:lpstr>PowerPoint Presentation</vt:lpstr>
      <vt:lpstr>Some motivation: Hopfield &amp; sequences</vt:lpstr>
      <vt:lpstr>Classical model – Hopfield networks</vt:lpstr>
      <vt:lpstr>Example: place cell activity in hippocampus</vt:lpstr>
      <vt:lpstr>Example: place cell activity in hippocampus</vt:lpstr>
      <vt:lpstr>Example: ripple sequences in hippocampus</vt:lpstr>
      <vt:lpstr>Example: ripple sequences in hippocampus</vt:lpstr>
      <vt:lpstr>Sequences from CPGs</vt:lpstr>
      <vt:lpstr>What other types of attractors are important for  neural computation?</vt:lpstr>
      <vt:lpstr>Recurrent network dynamics (cortex)</vt:lpstr>
      <vt:lpstr>Questions:  How does a sequence emerge in a recurrent network?  How do dynamic attractors relate to network architecture?</vt:lpstr>
      <vt:lpstr>Threshold-linear networks</vt:lpstr>
      <vt:lpstr>Threshold-linear networks (TLNs)</vt:lpstr>
      <vt:lpstr>PowerPoint Presentation</vt:lpstr>
      <vt:lpstr>Example nonlinear dynamics from an inhibitory TLN</vt:lpstr>
      <vt:lpstr>Results for TLNs with symmetric W  (all about stable fixed points)</vt:lpstr>
      <vt:lpstr>Results for TLNs with symmetric W  (all about stable fixed points)</vt:lpstr>
      <vt:lpstr>Results for TLNs with NON-symmetric W  (having dynamic attractors!)</vt:lpstr>
      <vt:lpstr>Combinatorial threshold-linear networks (CTLNs)</vt:lpstr>
      <vt:lpstr>Combinatorial Threshold-Linear Networks (CTLNs)</vt:lpstr>
      <vt:lpstr>Combinatorial Threshold-Linear Networks (CTLNs)</vt:lpstr>
      <vt:lpstr>PowerPoint Presentation</vt:lpstr>
      <vt:lpstr>PowerPoint Presentation</vt:lpstr>
      <vt:lpstr>Graph structure controls dynamics</vt:lpstr>
      <vt:lpstr>PowerPoint Presentation</vt:lpstr>
      <vt:lpstr>4 neural networks with matching degree sequence</vt:lpstr>
      <vt:lpstr>examples of nonlinear network dynamics: limit cycles</vt:lpstr>
      <vt:lpstr>examples of nonlinear network dynamics: limit cycles</vt:lpstr>
      <vt:lpstr>examples of nonlinear network dynamics: chaos</vt:lpstr>
      <vt:lpstr>examples of nonlinear network dynamics: multistability</vt:lpstr>
      <vt:lpstr>Spontaneous state transitions in large random networks</vt:lpstr>
      <vt:lpstr>PowerPoint Presentation</vt:lpstr>
      <vt:lpstr>PowerPoint Presentation</vt:lpstr>
      <vt:lpstr>PowerPoint Presentation</vt:lpstr>
      <vt:lpstr>PowerPoint Presentation</vt:lpstr>
      <vt:lpstr>PowerPoint Presentation</vt:lpstr>
      <vt:lpstr>Relationship between (unstable) fixed points and dynamic attractors</vt:lpstr>
      <vt:lpstr>a stable fixed point becomes unstable in a  Hopf bifurcation, creating a limit cycle</vt:lpstr>
      <vt:lpstr>unstable fixed points in chaotic attractors</vt:lpstr>
      <vt:lpstr>unstable fixed points in chaotic attractors</vt:lpstr>
      <vt:lpstr>PowerPoint Presentation</vt:lpstr>
      <vt:lpstr>PowerPoint Presentation</vt:lpstr>
      <vt:lpstr>Embedding of motif matters</vt:lpstr>
      <vt:lpstr>Embedding of motif matters</vt:lpstr>
      <vt:lpstr>PowerPoint Presentation</vt:lpstr>
      <vt:lpstr>TLNs as a patchwork of linear systems</vt:lpstr>
      <vt:lpstr>Patchwork of linear systems for the 3-cycle yields a limit cycle</vt:lpstr>
      <vt:lpstr>Limit cycle emerges from the unstable  fixed point of 3-cycle</vt:lpstr>
      <vt:lpstr>PowerPoint Presentation</vt:lpstr>
      <vt:lpstr>PowerPoint Presentation</vt:lpstr>
      <vt:lpstr>PowerPoint Presentation</vt:lpstr>
      <vt:lpstr>PowerPoint Presentation</vt:lpstr>
      <vt:lpstr>PowerPoint Presentation</vt:lpstr>
      <vt:lpstr>PowerPoint Presentation</vt:lpstr>
      <vt:lpstr>Every core motif has an associated attractor if and only if its fixed point survives in the full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rules for permitted and forbidden motifs</vt:lpstr>
      <vt:lpstr>Small core motifs</vt:lpstr>
      <vt:lpstr>Small core motifs</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Vladimir Itskov</dc:creator>
  <cp:lastModifiedBy>Microsoft Office User</cp:lastModifiedBy>
  <cp:revision>1997</cp:revision>
  <cp:lastPrinted>2018-11-09T13:06:20Z</cp:lastPrinted>
  <dcterms:created xsi:type="dcterms:W3CDTF">2010-05-25T21:50:49Z</dcterms:created>
  <dcterms:modified xsi:type="dcterms:W3CDTF">2020-08-19T23:16:46Z</dcterms:modified>
</cp:coreProperties>
</file>